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3" r:id="rId6"/>
    <p:sldId id="264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03136"/>
          </a:xfrm>
        </p:spPr>
        <p:txBody>
          <a:bodyPr/>
          <a:lstStyle/>
          <a:p>
            <a:endParaRPr lang="ru-RU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3600" i="1" dirty="0" smtClean="0">
                <a:solidFill>
                  <a:schemeClr val="tx1"/>
                </a:solidFill>
              </a:rPr>
              <a:t>«Особенности применения формирующего оценивания на уроках английского языка»</a:t>
            </a:r>
          </a:p>
          <a:p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i="1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2000" i="1" dirty="0" smtClean="0">
                <a:solidFill>
                  <a:schemeClr val="tx1"/>
                </a:solidFill>
              </a:rPr>
              <a:t>Чащина Анастасия Ивановна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«Лесенка успеха»</a:t>
            </a:r>
            <a:endParaRPr lang="ru-RU" dirty="0"/>
          </a:p>
        </p:txBody>
      </p:sp>
      <p:pic>
        <p:nvPicPr>
          <p:cNvPr id="18434" name="Рисунок 2" descr="http://yamal-obr.ru/content/yamal/pics/gallery/1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14600"/>
            <a:ext cx="5791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Формирующее  оценивание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Associations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Corners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Sorting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Know-Want to Learn-Learned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Листы оценивания и самооценивания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55975" y="2199005"/>
          <a:ext cx="3657599" cy="3298190"/>
        </p:xfrm>
        <a:graphic>
          <a:graphicData uri="http://schemas.openxmlformats.org/drawingml/2006/table">
            <a:tbl>
              <a:tblPr/>
              <a:tblGrid>
                <a:gridCol w="826576"/>
                <a:gridCol w="764583"/>
                <a:gridCol w="1033220"/>
                <a:gridCol w="1033220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Ex 3 p 39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What do you think about these activity?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10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The Present Perfect Tense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Какие действия обозначает?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5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Как образуется?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5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Какие слова указывают на время?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3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45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“5” 26-28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points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“4” 18-20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points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“3” 12- 15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points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52600" y="1477328"/>
            <a:ext cx="601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Оценочный лист учащегося к УМК В.П.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Кузовлев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Н.М. Лапа «English 5» для учащихся 5 класса: «We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must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help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people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around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Evaluation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card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Surname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____________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Date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38200"/>
            <a:ext cx="7498080" cy="1752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Листы оценивания и </a:t>
            </a:r>
            <a:r>
              <a:rPr lang="ru-RU" sz="4400" dirty="0" smtClean="0"/>
              <a:t>самооценивания   </a:t>
            </a:r>
            <a:br>
              <a:rPr lang="ru-RU" sz="4400" dirty="0" smtClean="0"/>
            </a:br>
            <a:r>
              <a:rPr lang="ru-RU" sz="4400" dirty="0" smtClean="0"/>
              <a:t>  </a:t>
            </a:r>
            <a:r>
              <a:rPr lang="ru-RU" sz="1800" dirty="0" smtClean="0"/>
              <a:t>Оценочный лист учащегося к УМК В.П. </a:t>
            </a:r>
            <a:r>
              <a:rPr lang="ru-RU" sz="1800" dirty="0" err="1" smtClean="0"/>
              <a:t>Кузовлев</a:t>
            </a:r>
            <a:r>
              <a:rPr lang="ru-RU" sz="1800" dirty="0" smtClean="0"/>
              <a:t>, Н.М. Лапа «English 5» для учащихся 5 класса: «We </a:t>
            </a:r>
            <a:r>
              <a:rPr lang="ru-RU" sz="1800" dirty="0" err="1" smtClean="0"/>
              <a:t>must</a:t>
            </a:r>
            <a:r>
              <a:rPr lang="ru-RU" sz="1800" dirty="0" smtClean="0"/>
              <a:t> </a:t>
            </a:r>
            <a:r>
              <a:rPr lang="ru-RU" sz="1800" dirty="0" err="1" smtClean="0"/>
              <a:t>help</a:t>
            </a:r>
            <a:r>
              <a:rPr lang="ru-RU" sz="1800" dirty="0" smtClean="0"/>
              <a:t> </a:t>
            </a:r>
            <a:r>
              <a:rPr lang="ru-RU" sz="1800" dirty="0" err="1" smtClean="0"/>
              <a:t>people</a:t>
            </a:r>
            <a:r>
              <a:rPr lang="ru-RU" sz="1800" dirty="0" smtClean="0"/>
              <a:t> </a:t>
            </a:r>
            <a:r>
              <a:rPr lang="ru-RU" sz="1800" dirty="0" err="1" smtClean="0"/>
              <a:t>around</a:t>
            </a:r>
            <a:r>
              <a:rPr lang="ru-RU" sz="1800" dirty="0" smtClean="0"/>
              <a:t> </a:t>
            </a:r>
            <a:r>
              <a:rPr lang="ru-RU" sz="1800" dirty="0" err="1" smtClean="0"/>
              <a:t>us</a:t>
            </a:r>
            <a:r>
              <a:rPr lang="ru-RU" sz="1800" dirty="0" smtClean="0"/>
              <a:t>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6300" y="2743200"/>
          <a:ext cx="6076950" cy="3505200"/>
        </p:xfrm>
        <a:graphic>
          <a:graphicData uri="http://schemas.openxmlformats.org/drawingml/2006/table">
            <a:tbl>
              <a:tblPr/>
              <a:tblGrid>
                <a:gridCol w="800735"/>
                <a:gridCol w="981710"/>
                <a:gridCol w="969645"/>
                <a:gridCol w="844550"/>
                <a:gridCol w="1157605"/>
                <a:gridCol w="1322705"/>
              </a:tblGrid>
              <a:tr h="1694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Ex. 4. Page 47 «What have the children done?»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Present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Perfect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Tense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1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Какие действия обозначает?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5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Как образуется?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5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Какие слова указывают на время?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3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Как строится вопросительное предложение?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i="1">
                          <a:latin typeface="Times New Roman"/>
                          <a:ea typeface="Times New Roman"/>
                          <a:cs typeface="Times New Roman"/>
                        </a:rPr>
                        <a:t>3 points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Какие слова указывают на время?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Листы </a:t>
            </a:r>
            <a:r>
              <a:rPr lang="ru-RU" sz="4400" dirty="0" smtClean="0"/>
              <a:t>самооценивания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3852" y="1905002"/>
          <a:ext cx="5916295" cy="2575241"/>
        </p:xfrm>
        <a:graphic>
          <a:graphicData uri="http://schemas.openxmlformats.org/drawingml/2006/table">
            <a:tbl>
              <a:tblPr/>
              <a:tblGrid>
                <a:gridCol w="1062355"/>
                <a:gridCol w="954405"/>
                <a:gridCol w="1043940"/>
                <a:gridCol w="1076325"/>
                <a:gridCol w="989965"/>
                <a:gridCol w="789305"/>
              </a:tblGrid>
              <a:tr h="419225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Tick the right column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Very 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well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Not </a:t>
                      </a:r>
                      <a:r>
                        <a:rPr lang="ru-RU" sz="11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bad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r>
                        <a:rPr lang="ru-RU" sz="11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Poorly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The date: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0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1. I can read and understand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about rules and duties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0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2. I canspeak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0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3. I canwrite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005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4. Now I know my rules and duties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057400"/>
            <a:ext cx="228600" cy="307975"/>
          </a:xfrm>
          <a:prstGeom prst="rect">
            <a:avLst/>
          </a:prstGeom>
          <a:noFill/>
        </p:spPr>
      </p:pic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581401" y="2057400"/>
            <a:ext cx="228599" cy="228601"/>
          </a:xfrm>
          <a:prstGeom prst="rect">
            <a:avLst/>
          </a:prstGeom>
          <a:noFill/>
        </p:spPr>
      </p:pic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867401" y="2057400"/>
            <a:ext cx="228600" cy="243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Листы </a:t>
            </a:r>
            <a:r>
              <a:rPr lang="ru-RU" sz="4000" dirty="0" smtClean="0"/>
              <a:t>самооценивания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02510" y="2540952"/>
          <a:ext cx="5764530" cy="2614295"/>
        </p:xfrm>
        <a:graphic>
          <a:graphicData uri="http://schemas.openxmlformats.org/drawingml/2006/table">
            <a:tbl>
              <a:tblPr/>
              <a:tblGrid>
                <a:gridCol w="1398270"/>
                <a:gridCol w="1141730"/>
                <a:gridCol w="2218055"/>
                <a:gridCol w="1006475"/>
              </a:tblGrid>
              <a:tr h="254000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Tick 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the right column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Now I know…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about different holidays and celebrations, about my favourite holidays, a lot about different 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 holidays and celebrations in different countries.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Now I can ….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200" i="1">
                          <a:latin typeface="Times New Roman"/>
                          <a:ea typeface="Calibri"/>
                          <a:cs typeface="Times New Roman"/>
                        </a:rPr>
                        <a:t>read and understand, speak, write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 can’t ….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66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Arial"/>
                        <a:buChar char="•"/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I don’t know…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10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The date: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“</a:t>
            </a:r>
            <a:r>
              <a:rPr lang="ru-RU" b="1" dirty="0" err="1" smtClean="0"/>
              <a:t>BLOB’s</a:t>
            </a:r>
            <a:r>
              <a:rPr lang="ru-RU" b="1" dirty="0" smtClean="0"/>
              <a:t> </a:t>
            </a:r>
            <a:r>
              <a:rPr lang="ru-RU" b="1" dirty="0" err="1" smtClean="0"/>
              <a:t>Tree</a:t>
            </a:r>
            <a:r>
              <a:rPr lang="ru-RU" b="1" dirty="0" smtClean="0"/>
              <a:t>”</a:t>
            </a:r>
          </a:p>
          <a:p>
            <a:endParaRPr lang="ru-RU" dirty="0"/>
          </a:p>
        </p:txBody>
      </p:sp>
      <p:pic>
        <p:nvPicPr>
          <p:cNvPr id="4" name="Рисунок 3" descr="http://www.speechmark.net/sites/speechmark.net/files/styles/adaptive_images/adaptive-image/public/sites/speechmark.net/files/products/0035485W.jpg?itok=Ff3TRwc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3352800" cy="41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>
            <a:lum bright="-24000" contrast="84000"/>
          </a:blip>
          <a:srcRect/>
          <a:stretch>
            <a:fillRect/>
          </a:stretch>
        </p:blipFill>
        <p:spPr bwMode="auto">
          <a:xfrm>
            <a:off x="5257800" y="2057400"/>
            <a:ext cx="3276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Прием: «Взаимооценивание»</a:t>
            </a:r>
            <a:endParaRPr lang="ru-RU" dirty="0" smtClean="0"/>
          </a:p>
          <a:p>
            <a:r>
              <a:rPr lang="en-US" dirty="0" smtClean="0"/>
              <a:t>Bright</a:t>
            </a:r>
            <a:endParaRPr lang="ru-RU" dirty="0" smtClean="0"/>
          </a:p>
          <a:p>
            <a:r>
              <a:rPr lang="en-US" dirty="0" smtClean="0"/>
              <a:t>Capable</a:t>
            </a:r>
            <a:endParaRPr lang="ru-RU" dirty="0" smtClean="0"/>
          </a:p>
          <a:p>
            <a:r>
              <a:rPr lang="en-US" dirty="0" smtClean="0"/>
              <a:t>Modern</a:t>
            </a:r>
            <a:endParaRPr lang="ru-RU" dirty="0" smtClean="0"/>
          </a:p>
          <a:p>
            <a:r>
              <a:rPr lang="en-US" dirty="0" smtClean="0"/>
              <a:t>Painstaking</a:t>
            </a:r>
            <a:endParaRPr lang="ru-RU" dirty="0" smtClean="0"/>
          </a:p>
          <a:p>
            <a:r>
              <a:rPr lang="en-US" dirty="0" smtClean="0"/>
              <a:t>Confident</a:t>
            </a:r>
            <a:endParaRPr lang="ru-RU" dirty="0" smtClean="0"/>
          </a:p>
          <a:p>
            <a:r>
              <a:rPr lang="en-US" dirty="0" smtClean="0"/>
              <a:t>Diligent</a:t>
            </a:r>
            <a:endParaRPr lang="ru-RU" dirty="0" smtClean="0"/>
          </a:p>
          <a:p>
            <a:r>
              <a:rPr lang="en-US" dirty="0" smtClean="0"/>
              <a:t>Reflective</a:t>
            </a:r>
            <a:endParaRPr lang="ru-RU" dirty="0" smtClean="0"/>
          </a:p>
          <a:p>
            <a:r>
              <a:rPr lang="en-US" dirty="0" smtClean="0"/>
              <a:t>Dynamic</a:t>
            </a:r>
            <a:endParaRPr lang="ru-RU" dirty="0" smtClean="0"/>
          </a:p>
          <a:p>
            <a:r>
              <a:rPr lang="en-US" dirty="0" smtClean="0"/>
              <a:t>Efficient</a:t>
            </a:r>
            <a:endParaRPr lang="ru-RU" dirty="0" smtClean="0"/>
          </a:p>
          <a:p>
            <a:r>
              <a:rPr lang="en-US" dirty="0" smtClean="0"/>
              <a:t>Willing</a:t>
            </a:r>
            <a:endParaRPr lang="ru-RU" dirty="0" smtClean="0"/>
          </a:p>
          <a:p>
            <a:r>
              <a:rPr lang="en-US" dirty="0" smtClean="0"/>
              <a:t>Wise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mama.darievna.ru/uploads/january-11/01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812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mama.darievna.ru/uploads/january-11/01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981200"/>
            <a:ext cx="1447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Прием</a:t>
            </a:r>
            <a:r>
              <a:rPr lang="en-US" b="1" dirty="0" smtClean="0"/>
              <a:t>: «</a:t>
            </a:r>
            <a:r>
              <a:rPr lang="ru-RU" b="1" dirty="0" smtClean="0"/>
              <a:t>Лестница успеха</a:t>
            </a:r>
            <a:r>
              <a:rPr lang="en-US" b="1" dirty="0" smtClean="0"/>
              <a:t>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go-up.info/assets/shablon/images/YlwVneOHe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114550"/>
            <a:ext cx="59055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s4n.ru/forum/uploads/profile/photo-4563.jpg?_r=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648200"/>
            <a:ext cx="1371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porjati.ru/uploads/posts/2009-02/thumbs/1233782477_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7150" y="4953000"/>
            <a:ext cx="1409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hiblogger.net/img/articles_img/f/1/a/img_46227058_1847_0-wje4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5029200"/>
            <a:ext cx="12191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211</TotalTime>
  <Words>305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Формирующее  оценивание</vt:lpstr>
      <vt:lpstr>Листы оценивания и самооценивания</vt:lpstr>
      <vt:lpstr>Листы оценивания и самооценивания      Оценочный лист учащегося к УМК В.П. Кузовлев, Н.М. Лапа «English 5» для учащихся 5 класса: «We must help people around us»  </vt:lpstr>
      <vt:lpstr>Листы самооценивания</vt:lpstr>
      <vt:lpstr>Листы самооценивания</vt:lpstr>
      <vt:lpstr>Приемы оценивания</vt:lpstr>
      <vt:lpstr>Приемы оценивания</vt:lpstr>
      <vt:lpstr>Приемы оценивания</vt:lpstr>
      <vt:lpstr>Приемы оценивания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Формирующее  оценивание</dc:title>
  <dc:creator>64bit</dc:creator>
  <cp:lastModifiedBy>Пользователь Windows</cp:lastModifiedBy>
  <cp:revision>8</cp:revision>
  <dcterms:created xsi:type="dcterms:W3CDTF">2017-09-20T12:55:15Z</dcterms:created>
  <dcterms:modified xsi:type="dcterms:W3CDTF">2022-10-24T11:35:07Z</dcterms:modified>
</cp:coreProperties>
</file>