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7" r:id="rId5"/>
    <p:sldId id="262" r:id="rId6"/>
    <p:sldId id="263" r:id="rId7"/>
    <p:sldId id="269" r:id="rId8"/>
    <p:sldId id="270" r:id="rId9"/>
    <p:sldId id="268" r:id="rId10"/>
    <p:sldId id="264" r:id="rId11"/>
    <p:sldId id="261" r:id="rId12"/>
    <p:sldId id="258" r:id="rId13"/>
    <p:sldId id="259" r:id="rId14"/>
    <p:sldId id="265" r:id="rId15"/>
    <p:sldId id="266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«Читать –это еще ничего не значит, что читать и как понимать прочитанное –вот в чем главное»</a:t>
            </a:r>
            <a:br>
              <a:rPr lang="ru-RU" sz="2000" b="1" dirty="0" smtClean="0"/>
            </a:br>
            <a:r>
              <a:rPr lang="ru-RU" sz="2000" b="1" dirty="0" smtClean="0"/>
              <a:t>К. Д. Ушинский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49289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„Читается трояким образом: первое, читать и не понимать; второе, читать и понимать; третье, читать и понимать даже то, что не написано.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поэт и драматург Яков Борисович Княжнин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733256"/>
            <a:ext cx="3813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Солопченко</a:t>
            </a:r>
            <a:r>
              <a:rPr lang="ru-RU" b="1" dirty="0" smtClean="0"/>
              <a:t> М.А. </a:t>
            </a:r>
          </a:p>
          <a:p>
            <a:r>
              <a:rPr lang="ru-RU" b="1" dirty="0" smtClean="0"/>
              <a:t>Учитель истории и обществознания </a:t>
            </a:r>
          </a:p>
          <a:p>
            <a:r>
              <a:rPr lang="ru-RU" b="1" dirty="0" smtClean="0"/>
              <a:t>МБОУ СОШ №6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3256" y="1844824"/>
            <a:ext cx="3610744" cy="1617043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Проверяем умение работать с таблицей и диаграммой, которое является составной частью читательской грамотности.</a:t>
            </a:r>
          </a:p>
          <a:p>
            <a:r>
              <a:rPr lang="ru-RU" sz="2000" b="1" i="1" dirty="0" smtClean="0"/>
              <a:t>Не требуются контекстные знания.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5400600" cy="549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(текст и иллюстрация)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6156176" cy="4467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Проверяем умение работать с текстом документа и карикатурой </a:t>
            </a:r>
          </a:p>
          <a:p>
            <a:r>
              <a:rPr lang="ru-RU" b="1" i="1" dirty="0" smtClean="0"/>
              <a:t>(извлекать информацию, соотносить информацию из текста и  иллюстрации), </a:t>
            </a:r>
          </a:p>
          <a:p>
            <a:r>
              <a:rPr lang="ru-RU" b="1" i="1" dirty="0" smtClean="0"/>
              <a:t>которое является составной частью читательской грамотности.</a:t>
            </a:r>
          </a:p>
          <a:p>
            <a:r>
              <a:rPr lang="ru-RU" b="1" i="1" dirty="0" smtClean="0"/>
              <a:t>Не требуются контекстные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456384" cy="594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792158" y="2564904"/>
            <a:ext cx="249992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23728" y="1628800"/>
            <a:ext cx="28803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20072" y="908720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Исторический контекст: знать понятия «железный занавес», «холодная война»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234888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Исторический контекст: знать исторических деятелей, соотносить их с определёнными событиями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91472" y="4653136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Задания, нацеленные не только на поиск и извлечение информации, но и на её интерпретацию.</a:t>
            </a:r>
          </a:p>
          <a:p>
            <a:r>
              <a:rPr lang="ru-RU" dirty="0" smtClean="0"/>
              <a:t>Предполагается, что у учащегося есть определённые знания по истории.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439152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139383" cy="48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С помощью иллюстраций в начале параграфа сформулируйте главный вопрос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808" y="2838736"/>
            <a:ext cx="7643192" cy="40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63088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На марке есть подсказки ко всем положениям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098" name="Picture 2" descr="C:\Users\Мария\Desktop\artic_im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76056" cy="62002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48478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Тухачевский подвергся репрессиям: на марке дата его смерти — 1937 год, эпоха террора.</a:t>
            </a:r>
            <a:endParaRPr lang="ru-RU" dirty="0" smtClean="0"/>
          </a:p>
          <a:p>
            <a:r>
              <a:rPr lang="ru-RU" i="1" dirty="0" smtClean="0"/>
              <a:t>Он родился до правления Николая II, который начал править с 1894 года.</a:t>
            </a:r>
            <a:endParaRPr lang="ru-RU" dirty="0" smtClean="0"/>
          </a:p>
          <a:p>
            <a:r>
              <a:rPr lang="ru-RU" i="1" dirty="0" smtClean="0"/>
              <a:t>На карте позади Тухачевского Уфа, расположенная в Предуралье. Это никак не Первая мировая война.</a:t>
            </a:r>
            <a:endParaRPr lang="ru-RU" dirty="0" smtClean="0"/>
          </a:p>
          <a:p>
            <a:r>
              <a:rPr lang="ru-RU" i="1" dirty="0" smtClean="0"/>
              <a:t>Великая Отечественная началась в 1941, а жизнь Тухачевского завершилась за 4 года до этого.</a:t>
            </a:r>
            <a:endParaRPr lang="ru-RU" dirty="0" smtClean="0"/>
          </a:p>
          <a:p>
            <a:r>
              <a:rPr lang="ru-RU" i="1" dirty="0" smtClean="0"/>
              <a:t>Марка была выпущена при Хрущ </a:t>
            </a:r>
            <a:r>
              <a:rPr lang="ru-RU" i="1" dirty="0" err="1" smtClean="0"/>
              <a:t>еве</a:t>
            </a:r>
            <a:r>
              <a:rPr lang="ru-RU" i="1" dirty="0" smtClean="0"/>
              <a:t>, который правил в 1953-1964 годах. Год выпуск марки — 1963 — укладывается в этот период.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0080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Заполните пропуск в предложении: «Данный плакат посвящён событиям тысяча девятьсот _______________ года». Ответ запишите словом (сочетанием слов).</a:t>
            </a:r>
          </a:p>
        </p:txBody>
      </p:sp>
      <p:pic>
        <p:nvPicPr>
          <p:cNvPr id="1026" name="Picture 2" descr="C:\Users\User\Desktop\get_fi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24486" cy="58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84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я\Desktop\м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40" y="404664"/>
            <a:ext cx="8701900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 «кризиса чтения»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В современном компьютеризированном обществе остро стоит проблема «</a:t>
            </a:r>
            <a:r>
              <a:rPr lang="ru-RU" sz="1800" b="1" dirty="0" smtClean="0"/>
              <a:t>кризиса чтения</a:t>
            </a:r>
            <a:r>
              <a:rPr lang="ru-RU" sz="1800" dirty="0" smtClean="0"/>
              <a:t>». Дети смотрят фильмы, но не читают произведения. Данные анкет очень неутешительны: на вопрос о том, какую роль в твоей жизни играет книга, некоторые ответили, что читать некогда. </a:t>
            </a:r>
          </a:p>
          <a:p>
            <a:pPr algn="just"/>
            <a:r>
              <a:rPr lang="ru-RU" sz="1800" b="1" dirty="0" smtClean="0"/>
              <a:t>Как же вовлечь учеников в процесс чтения,  </a:t>
            </a:r>
            <a:r>
              <a:rPr lang="ru-RU" sz="1800" dirty="0" smtClean="0"/>
              <a:t> Разработано множество методик, приёмов, которыми пользуются педагоги. Учитель</a:t>
            </a:r>
            <a:r>
              <a:rPr lang="ru-RU" sz="1800" b="1" dirty="0" smtClean="0"/>
              <a:t> </a:t>
            </a:r>
            <a:r>
              <a:rPr lang="ru-RU" sz="1800" dirty="0" smtClean="0"/>
              <a:t>готовит учащихся к необходимости владеть большим объемом исторической информации, знать досконально понятийный аппарат, уметь критически анализировать исторические документы, сформулировать свое суждение о важнейших исторических событиях, деятелях, знать историографию вопроса. </a:t>
            </a:r>
          </a:p>
          <a:p>
            <a:pPr algn="just"/>
            <a:r>
              <a:rPr lang="ru-RU" sz="1800" dirty="0" smtClean="0"/>
              <a:t>В связи с этим встаёт вопрос: каких учебных заданий нам не хватает? Заданий, требующих привлечения дополнительной информации или заданий, содержащих избыточную информацию и «лишние данные»? В соответствии с требованиями ФГОС и системно – </a:t>
            </a:r>
            <a:r>
              <a:rPr lang="ru-RU" sz="1800" dirty="0" err="1" smtClean="0"/>
              <a:t>деятельностного</a:t>
            </a:r>
            <a:r>
              <a:rPr lang="ru-RU" sz="1800" dirty="0" smtClean="0"/>
              <a:t> подхода одна из основных целей обучения - это формирование читательской компетенции</a:t>
            </a:r>
            <a:r>
              <a:rPr lang="ru-RU" sz="1800" b="1" dirty="0" smtClean="0"/>
              <a:t> </a:t>
            </a:r>
            <a:r>
              <a:rPr lang="ru-RU" sz="1800" dirty="0" smtClean="0"/>
              <a:t>как условие интеллектуального и нравственного развития учащихся.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ИЗУЧЕНИЕ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1691680" y="1417638"/>
            <a:ext cx="2880320" cy="1075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572000" y="1417638"/>
            <a:ext cx="2952328" cy="114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1484784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8104" y="2708920"/>
            <a:ext cx="325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ПИСЬМЕННЫЕ ИСТОРИЧЕСКИЕ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2446" y="4077072"/>
            <a:ext cx="2581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КАРТА, ИЛЛЮСТРАЦИИ,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ГРАФИКИ, ТАБЛИЦЫ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28529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ТЕКСТ УЧЕБНИКА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При изучении истории формируется такой элемент функциональной грамотности как читательская грамотность.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ТЕКСТОВ НА УРОКАХ ИСТОРИИ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Сплошные тексты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несплошные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тексты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тексты параграфа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исторические карты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публицистические и литературные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графики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публицистические и литературные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диаграммы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актовые материалы,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периодической печати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таблицы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личного происхождения (мемуары, дневники, эпистолярные источники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изображения, дополненные текстами (карикатуры, монеты и др.)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экономического и географического содержания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Задания на проверку понимания содержания. Осмыслить и отобрать информацию из документа.  Работа исключительно с текстом документа без использования дополнительных знаний и информации.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 smtClean="0"/>
              <a:t>Галицко-Волынское княжество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Плодородная почва, мягкий климат, относительная безопасность от кочевников </a:t>
            </a:r>
            <a:r>
              <a:rPr lang="ru-RU" sz="1600" b="1" dirty="0" smtClean="0"/>
              <a:t>сделали благодатную землю Волыни одной из богатейших на Руси. Здесь очень интенсивно развиваются феодальные отношения и складывается сильный боярский слой. Здесь возникают такие города, как Перемышль, Луцк, </a:t>
            </a:r>
            <a:r>
              <a:rPr lang="ru-RU" sz="1600" b="1" dirty="0" err="1" smtClean="0"/>
              <a:t>Теребовль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Червен</a:t>
            </a:r>
            <a:r>
              <a:rPr lang="ru-RU" sz="1600" b="1" dirty="0" smtClean="0"/>
              <a:t>, Холм, </a:t>
            </a:r>
            <a:r>
              <a:rPr lang="ru-RU" sz="1600" b="1" dirty="0" err="1" smtClean="0"/>
              <a:t>Берестье</a:t>
            </a:r>
            <a:r>
              <a:rPr lang="ru-RU" sz="1600" b="1" dirty="0" smtClean="0"/>
              <a:t>, Дрогичин. Долгое время мы ничего не находим в летописях о Галиче. Но в XII веке Галич из небольшого удельного городка второстепенных князей быстро превращается в столицу значительного княжества, возникшего на землях таких славянских племён, как белые хорваты, тиверцы и уличи. </a:t>
            </a:r>
            <a:r>
              <a:rPr lang="ru-RU" sz="1600" b="1" u="sng" dirty="0" smtClean="0">
                <a:solidFill>
                  <a:srgbClr val="C00000"/>
                </a:solidFill>
              </a:rPr>
              <a:t>На рубеже XII и XIII столетий Роман </a:t>
            </a:r>
            <a:r>
              <a:rPr lang="ru-RU" sz="1600" b="1" u="sng" dirty="0" err="1" smtClean="0">
                <a:solidFill>
                  <a:srgbClr val="C00000"/>
                </a:solidFill>
              </a:rPr>
              <a:t>Мстиславич</a:t>
            </a:r>
            <a:r>
              <a:rPr lang="ru-RU" sz="1600" b="1" u="sng" dirty="0" smtClean="0">
                <a:solidFill>
                  <a:srgbClr val="C00000"/>
                </a:solidFill>
              </a:rPr>
              <a:t> Волынский </a:t>
            </a:r>
            <a:r>
              <a:rPr lang="ru-RU" sz="1600" b="1" dirty="0" smtClean="0"/>
              <a:t>объединил Галицкую землю и Волынь в одно большое государство, пережившее монгольское нашествие и просуществовавшее до XIV века. Такова схема истории Западной Руси (Рыбаков Б. А.)</a:t>
            </a:r>
          </a:p>
          <a:p>
            <a:pPr algn="just"/>
            <a:endParaRPr lang="ru-RU" sz="16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1. Какие причины, по мнению автора,  способствовали развитию </a:t>
            </a:r>
            <a:r>
              <a:rPr lang="ru-RU" sz="2000" b="1" dirty="0" err="1" smtClean="0">
                <a:solidFill>
                  <a:srgbClr val="002060"/>
                </a:solidFill>
              </a:rPr>
              <a:t>галицких</a:t>
            </a:r>
            <a:r>
              <a:rPr lang="ru-RU" sz="2000" b="1" dirty="0" smtClean="0">
                <a:solidFill>
                  <a:srgbClr val="002060"/>
                </a:solidFill>
              </a:rPr>
              <a:t> и волынских земель?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Кто и когда объединил земли Галича и Волыни?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Задания, нацеленные не только на поиск и извлечение информации, но и на её интерпретацию, например на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обобщение или сравнение. Работа так же только с предлагаемым текстом, без дополнительной информации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739005" cy="25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6247656" cy="27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Задания проверяющие читательские умения интегрировать и интерпретировать информацию 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976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7008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Что из перечисленного относится к тому же десятилетию, когда произошло событие, юбилею которому посвящена данная марка?</a:t>
            </a:r>
          </a:p>
          <a:p>
            <a:r>
              <a:rPr lang="ru-RU" sz="2400" dirty="0" smtClean="0"/>
              <a:t>1) полная отмена местничества </a:t>
            </a:r>
          </a:p>
          <a:p>
            <a:r>
              <a:rPr lang="ru-RU" sz="2400" dirty="0" smtClean="0"/>
              <a:t>2) начало церковной реформы патриарха Никона</a:t>
            </a:r>
          </a:p>
          <a:p>
            <a:r>
              <a:rPr lang="ru-RU" sz="2400" dirty="0" smtClean="0"/>
              <a:t>3) заключение «Вечного мира» России с Речью </a:t>
            </a:r>
            <a:r>
              <a:rPr lang="ru-RU" sz="2400" dirty="0" err="1" smtClean="0"/>
              <a:t>Посполитой</a:t>
            </a:r>
            <a:endParaRPr lang="ru-RU" sz="2400" dirty="0" smtClean="0"/>
          </a:p>
          <a:p>
            <a:r>
              <a:rPr lang="ru-RU" sz="2400" dirty="0" smtClean="0"/>
              <a:t>4) принятие Соборного уложения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Задания проверяющие читательские умения интегрировать и интерпретировать информацию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4844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1772816"/>
            <a:ext cx="2646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Укажите век, когда города, обозначенные на схеме цифрами</a:t>
            </a:r>
          </a:p>
          <a:p>
            <a:r>
              <a:rPr lang="ru-RU" sz="2000" dirty="0" smtClean="0"/>
              <a:t>«2»и«6», впервые были объединены под властью одного князя.</a:t>
            </a:r>
          </a:p>
          <a:p>
            <a:r>
              <a:rPr lang="ru-RU" sz="2000" dirty="0" err="1" smtClean="0"/>
              <a:t>Ответ:</a:t>
            </a:r>
            <a:r>
              <a:rPr lang="ru-RU" sz="2000" b="1" dirty="0" err="1" smtClean="0"/>
              <a:t>________________________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Укажите имя князя, походы которого обозначены в легенде схемы цифрой «5».</a:t>
            </a:r>
          </a:p>
          <a:p>
            <a:r>
              <a:rPr lang="ru-RU" sz="2000" dirty="0" err="1" smtClean="0"/>
              <a:t>Ответ___________________________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ТРУДНОСТИ У ОБУЧАЮЩИХСЯ ПРИ ВЫПОЛНЕНИИ </a:t>
            </a:r>
            <a:br>
              <a:rPr lang="ru-RU" sz="2000" b="1" dirty="0" smtClean="0"/>
            </a:br>
            <a:r>
              <a:rPr lang="ru-RU" sz="2000" b="1" dirty="0" smtClean="0"/>
              <a:t>ЗАДАНИЙ С НЕСПЛОШНЫМ ТЕКСТОМ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0921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1484784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Затруднения при выполнении заданий с исторической картой: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-умение читать легенду;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-находить на карте историко-географические  объекты;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-воспринимать карту как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источник информации, а не только как иллюстрацию;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-понимать масштаб и условные обозначения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907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«Читать –это еще ничего не значит, что читать и как понимать прочитанное –вот в чем главное» К. Д. Ушинский</vt:lpstr>
      <vt:lpstr>Проблема «кризиса чтения»</vt:lpstr>
      <vt:lpstr>ИЗУЧЕНИЕ ИСТОРИИ</vt:lpstr>
      <vt:lpstr>ВИДЫ ТЕКСТОВ НА УРОКАХ ИСТОРИИ</vt:lpstr>
      <vt:lpstr>Задания на проверку понимания содержания. Осмыслить и отобрать информацию из документа.  Работа исключительно с текстом документа без использования дополнительных знаний и информации. </vt:lpstr>
      <vt:lpstr>Задания, нацеленные не только на поиск и извлечение информации, но и на её интерпретацию, например на  обобщение или сравнение. Работа так же только с предлагаемым текстом, без дополнительной информации </vt:lpstr>
      <vt:lpstr>Задания проверяющие читательские умения интегрировать и интерпретировать информацию </vt:lpstr>
      <vt:lpstr>Задания проверяющие читательские умения интегрировать и интерпретировать информацию </vt:lpstr>
      <vt:lpstr>ТРУДНОСТИ У ОБУЧАЮЩИХСЯ ПРИ ВЫПОЛНЕНИИ  ЗАДАНИЙ С НЕСПЛОШНЫМ ТЕКСТОМ</vt:lpstr>
      <vt:lpstr>Слайд 10</vt:lpstr>
      <vt:lpstr>(текст и иллюстрация)</vt:lpstr>
      <vt:lpstr>Слайд 12</vt:lpstr>
      <vt:lpstr>Слайд 13</vt:lpstr>
      <vt:lpstr>Слайд 14</vt:lpstr>
      <vt:lpstr>Слайд 15</vt:lpstr>
      <vt:lpstr>На марке есть подсказки ко всем положениям.</vt:lpstr>
      <vt:lpstr>Заполните пропуск в предложении: «Данный плакат посвящён событиям тысяча девятьсот _______________ года». Ответ запишите словом (сочетанием слов).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«Читать –это еще ничего не значит, что читать и как понимать прочитанное –вот в чем главное» К. Д. Ушинский</dc:title>
  <dc:creator>Мария</dc:creator>
  <cp:lastModifiedBy>Titarenko</cp:lastModifiedBy>
  <cp:revision>25</cp:revision>
  <dcterms:created xsi:type="dcterms:W3CDTF">2022-03-03T12:25:28Z</dcterms:created>
  <dcterms:modified xsi:type="dcterms:W3CDTF">2022-10-17T12:12:05Z</dcterms:modified>
</cp:coreProperties>
</file>