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  <p:sldMasterId id="2147483693" r:id="rId5"/>
    <p:sldMasterId id="2147483765" r:id="rId6"/>
    <p:sldMasterId id="2147483789" r:id="rId7"/>
    <p:sldMasterId id="2147483801" r:id="rId8"/>
    <p:sldMasterId id="2147483825" r:id="rId9"/>
    <p:sldMasterId id="2147483837" r:id="rId10"/>
    <p:sldMasterId id="2147483849" r:id="rId11"/>
    <p:sldMasterId id="2147483861" r:id="rId12"/>
    <p:sldMasterId id="2147483873" r:id="rId13"/>
    <p:sldMasterId id="2147483885" r:id="rId14"/>
    <p:sldMasterId id="2147483897" r:id="rId15"/>
    <p:sldMasterId id="2147483909" r:id="rId16"/>
    <p:sldMasterId id="2147483921" r:id="rId17"/>
    <p:sldMasterId id="2147483933" r:id="rId18"/>
    <p:sldMasterId id="2147483961" r:id="rId19"/>
  </p:sldMasterIdLst>
  <p:handoutMasterIdLst>
    <p:handoutMasterId r:id="rId50"/>
  </p:handoutMasterIdLst>
  <p:sldIdLst>
    <p:sldId id="257" r:id="rId20"/>
    <p:sldId id="300" r:id="rId21"/>
    <p:sldId id="303" r:id="rId22"/>
    <p:sldId id="30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8" r:id="rId32"/>
    <p:sldId id="314" r:id="rId33"/>
    <p:sldId id="317" r:id="rId34"/>
    <p:sldId id="273" r:id="rId35"/>
    <p:sldId id="286" r:id="rId36"/>
    <p:sldId id="275" r:id="rId37"/>
    <p:sldId id="282" r:id="rId38"/>
    <p:sldId id="284" r:id="rId39"/>
    <p:sldId id="278" r:id="rId40"/>
    <p:sldId id="277" r:id="rId41"/>
    <p:sldId id="280" r:id="rId42"/>
    <p:sldId id="276" r:id="rId43"/>
    <p:sldId id="291" r:id="rId44"/>
    <p:sldId id="319" r:id="rId45"/>
    <p:sldId id="315" r:id="rId46"/>
    <p:sldId id="274" r:id="rId47"/>
    <p:sldId id="313" r:id="rId48"/>
    <p:sldId id="272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3052" autoAdjust="0"/>
  </p:normalViewPr>
  <p:slideViewPr>
    <p:cSldViewPr snapToGrid="0">
      <p:cViewPr varScale="1">
        <p:scale>
          <a:sx n="64" d="100"/>
          <a:sy n="64" d="100"/>
        </p:scale>
        <p:origin x="-1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89" y="491989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931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289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2264">
            <a:off x="432875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164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555" y="-494119"/>
            <a:ext cx="2726007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523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6106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228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83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6566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5235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3954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432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9301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9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9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5738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695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03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0614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884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409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9181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879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7508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8468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22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5115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782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4258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105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6916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8296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4613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703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8892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2641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1110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9443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2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2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93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4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8194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4219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8586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5454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1671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6168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6840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0945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3224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774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12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549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004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B5ED8-0A54-4C66-9A03-71C455169E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821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78E2-68CC-4BD7-BBF5-27AD1D58DF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7166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71B8-8A46-48AC-9AB7-968A8026C0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9590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C16AD-CA4C-414B-BD79-ED948B9639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9167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3F4D2-388D-464F-B21C-9E98E5359C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3570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53C1-2C12-40AA-9FB3-9CCC026C72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4158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71BB-AD60-47B1-B0EC-FA06F3F98E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775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C73A-800C-46F9-AFDF-FC0368BA93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1672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D1FE-B1AB-4D31-A8C9-5E847B718B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87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2152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FB252-F66B-4E79-82CE-B7619D8A63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0352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C029-7D79-469A-9F29-9E38FD3A9E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8592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558133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1656FC-AEE1-4866-95D8-CD28C909CE0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C7325A-B0B9-4949-AB92-260605181EC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6325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9EAE-5B2C-4A6E-AB8E-868CC96358AF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B787-8A14-4BDE-AB7D-2025891F1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7175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558133" y="434169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41EAC-8DD0-4677-80F5-F360BC0FF7E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E415F-DC55-45F7-AB22-3E89AB79950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7791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B728-F437-44D6-AD0B-55071A473CC9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2DB9-A3D1-4C6D-AF10-72CA9D37D6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7369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A56A-A989-4297-8EE2-FE8F1AD6107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4757-978F-49EF-B26F-3ED4B380942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5154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905A-CC85-4917-BE9F-5C62BA9CD119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7398-9F5A-439E-ACE7-AF2ED432BB8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1150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66F2C4-FF49-4A99-B6A2-354C42013AC4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D2B52-4E13-49ED-BDA1-0E109372200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7966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7306-8190-4DCA-961E-71F1B1E00CB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B0B0-B64E-4EE8-93B2-BE58251D067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17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4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2683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BCE0C6-8DFB-4AE8-B331-978F10B432A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7F357B-8132-48BE-B243-BC197A172DA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6260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3715-2A23-4874-AF3E-0E3B75016251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6D3D-2246-47E0-9476-F0D6E1CFBBEB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4629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11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9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E744-8E34-42EB-AC21-35D89E21DBA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24A1-6DD1-4DBB-A9C6-0999DA28C934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0415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64217" y="1981200"/>
            <a:ext cx="103632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78D9-006C-479F-A1CE-EE1E8E35BFF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0218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944E7-ACBD-4937-8CAC-19D018FD946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2307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1656FC-AEE1-4866-95D8-CD28C909CE0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C7325A-B0B9-4949-AB92-260605181EC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8251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9EAE-5B2C-4A6E-AB8E-868CC96358AF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B787-8A14-4BDE-AB7D-2025891F12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4073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41EAC-8DD0-4677-80F5-F360BC0FF7E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E415F-DC55-45F7-AB22-3E89AB79950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67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B728-F437-44D6-AD0B-55071A473CC9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2DB9-A3D1-4C6D-AF10-72CA9D37D6B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2826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A56A-A989-4297-8EE2-FE8F1AD6107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4757-978F-49EF-B26F-3ED4B380942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5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3386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905A-CC85-4917-BE9F-5C62BA9CD119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7398-9F5A-439E-ACE7-AF2ED432BB8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218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66F2C4-FF49-4A99-B6A2-354C42013AC4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D2B52-4E13-49ED-BDA1-0E109372200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4301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7306-8190-4DCA-961E-71F1B1E00CB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B0B0-B64E-4EE8-93B2-BE58251D067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3005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BCE0C6-8DFB-4AE8-B331-978F10B432A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7F357B-8132-48BE-B243-BC197A172DA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9919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3715-2A23-4874-AF3E-0E3B75016251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6D3D-2246-47E0-9476-F0D6E1CFBBEB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526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E744-8E34-42EB-AC21-35D89E21DBA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24A1-6DD1-4DBB-A9C6-0999DA28C934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0197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64217" y="1981200"/>
            <a:ext cx="103632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78D9-006C-479F-A1CE-EE1E8E35BFF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241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944E7-ACBD-4937-8CAC-19D018FD946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27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727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37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505" y="1032932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505" y="2497135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6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9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2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66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925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755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66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884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071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4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273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069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18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505" y="1032932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505" y="2497135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6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481" y="4982500"/>
            <a:ext cx="2264475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18841" y="62468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548" y="16118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45" y="189735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4828" y="377689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0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0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098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144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518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873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282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186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905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874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202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88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618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505" y="1032932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505" y="2497135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6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745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48" y="1617231"/>
            <a:ext cx="590551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2758" y="417946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101" y="560635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272" y="563186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26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016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7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7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331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480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78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74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69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01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362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537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8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868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505" y="1032932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505" y="2497135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6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21" y="5166360"/>
            <a:ext cx="924803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039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1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855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13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994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78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5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45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896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725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192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10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624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972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06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505" y="1032932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505" y="2497135"/>
            <a:ext cx="337520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6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401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737" y="504790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9213" y="3233119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612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980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10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877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7641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911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0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0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44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9258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831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268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2201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489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37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2940" y="117149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379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3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5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3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3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1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0889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218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360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668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7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7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212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083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3245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0765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1273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27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FE3EF6C-CA47-4F54-9DC1-4FCFAA181C1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096A21-358D-46D1-BBEC-BD37F2997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265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8192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408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6440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7802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5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07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5757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845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30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C702-FDD2-4523-8879-CEEB7C3FCB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53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4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3031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680E-BA9E-4AEF-9A8B-28CA1F6695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1132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221B-371F-4CB6-9FD8-1B4A66EF4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710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DA5D-592A-4FDC-84B2-D4356765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3705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938-A048-451A-A9B6-0880801277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3528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FA21-E21D-43E6-B96B-999BAECAB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39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BF371-4F7A-4388-A142-6A0DBFEC5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3453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2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2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5C9C-73E2-44FF-9CC8-37ABDFD57D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099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80A-A9BD-4E72-83FF-86792FEF92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660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1D9-C0C9-4665-8954-ADA3BDA173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211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AF9-82CF-41C3-8ED0-07655D6BBD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  <p:sldLayoutId id="2147483975" r:id="rId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86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98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5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3327AF-0BDB-4C02-9EB3-73B6E708D0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5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3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3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45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32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882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44B54E4-F3FC-460D-B93E-68BA9A99671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882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882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93D28A-CC7C-4F9B-AE53-6AB7C91F105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24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3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26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44B54E4-F3FC-460D-B93E-68BA9A99671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24.10.2022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93D28A-CC7C-4F9B-AE53-6AB7C91F105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3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39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49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1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5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67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8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85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54280-8362-4192-BBD9-7F34433ADCB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14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2034861"/>
            <a:ext cx="9144000" cy="23181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приёмов формирующего оценивания в начальной школе</a:t>
            </a:r>
            <a:endParaRPr lang="ru-RU" sz="54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0328" y="5771213"/>
            <a:ext cx="4627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опыта работы учителя начальных классов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Гейдаровой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0"/>
            <a:ext cx="10972800" cy="6921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0066"/>
                </a:solidFill>
              </a:rPr>
              <a:t>Техники  ФО: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692271"/>
            <a:ext cx="11952816" cy="5472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«Лесенки знаний», «лестница успеха» </a:t>
            </a:r>
          </a:p>
        </p:txBody>
      </p:sp>
      <p:pic>
        <p:nvPicPr>
          <p:cNvPr id="25604" name="Picture 4" descr="133951_html_24155b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24025"/>
            <a:ext cx="787188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image005_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28"/>
          <a:stretch>
            <a:fillRect/>
          </a:stretch>
        </p:blipFill>
        <p:spPr bwMode="auto">
          <a:xfrm>
            <a:off x="2734733" y="3789484"/>
            <a:ext cx="6197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462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0"/>
            <a:ext cx="109728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Техники  ФО: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4" y="981075"/>
            <a:ext cx="11952816" cy="5472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«Лестница успеха» </a:t>
            </a:r>
          </a:p>
        </p:txBody>
      </p:sp>
      <p:pic>
        <p:nvPicPr>
          <p:cNvPr id="26628" name="Picture 6" descr="Лестница_успех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1" y="1592263"/>
            <a:ext cx="10657416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563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Техники  ФО: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113184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«Волшебные линеечки»</a:t>
            </a:r>
            <a:r>
              <a:rPr lang="ru-RU" sz="2800" smtClean="0"/>
              <a:t> (Г.А. Цукерман)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На шкале учащиеся отмечают  свои результаты, в соответствии с совместно выработанными критериями оценивания: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очень высокий уровень (пометка  вверху линеечки)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высокий уровень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средний уровень  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низкий уровень (пометка внизу линеечки)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  <p:pic>
        <p:nvPicPr>
          <p:cNvPr id="27652" name="Picture 4" descr="hello_html_m32e1d7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084" y="1557338"/>
            <a:ext cx="458893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722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681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Техники  ФО: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452" y="1284270"/>
            <a:ext cx="11301573" cy="525523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u="sng" dirty="0" smtClean="0"/>
              <a:t>Лист оценки усвоения темы «Умножение многозначных чисел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Воспроизведение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 Я могу прочитать и записать произведение многозначных чисел.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2 .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Понимание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 Я могу составить алгоритм умножения многозначных чисел.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Я знаю свойства и правила, лежащие в основе умножения многозначных чисел.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Применение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 Я могу объяснить, как умножить «столбиком» многозначные числа.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Я могу объяснить, как умножить числа с нулями в середине и в конце многозначных чисел.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Анализ.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Я умею выполнять «столбиком» умножение </a:t>
            </a:r>
            <a:r>
              <a:rPr lang="ru-RU" sz="2400">
                <a:latin typeface="Times New Roman"/>
                <a:ea typeface="Calibri"/>
                <a:cs typeface="Times New Roman"/>
              </a:rPr>
              <a:t>многозначных </a:t>
            </a:r>
            <a:r>
              <a:rPr lang="ru-RU" sz="2400" smtClean="0">
                <a:latin typeface="Times New Roman"/>
                <a:ea typeface="Calibri"/>
                <a:cs typeface="Times New Roman"/>
              </a:rPr>
              <a:t>чисел.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Я умею выполнять частные случаи (с нулём) умножения многозначных чисел.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8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55043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88913"/>
            <a:ext cx="103632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Листы </a:t>
            </a:r>
            <a:br>
              <a:rPr lang="ru-RU" sz="24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индивидуальных достижений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1400" i="1" dirty="0">
                <a:solidFill>
                  <a:schemeClr val="tx1"/>
                </a:solidFill>
              </a:rPr>
              <a:t>(чтение, русский язык, математика)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7546" y="1541124"/>
            <a:ext cx="10952252" cy="4912064"/>
          </a:xfrm>
        </p:spPr>
        <p:txBody>
          <a:bodyPr>
            <a:normAutofit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Это позволяет ученику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ru-RU" sz="2400" dirty="0"/>
              <a:t>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0000"/>
                </a:solidFill>
              </a:rPr>
              <a:t>видеть своё продвижение;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0000"/>
                </a:solidFill>
              </a:rPr>
              <a:t>формировать навык самоконтроля и самооценки</a:t>
            </a:r>
            <a:r>
              <a:rPr lang="ru-RU" sz="2400" b="1" dirty="0"/>
              <a:t>;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ru-RU" sz="2400" b="1" dirty="0"/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Это позволяет учителю: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0000"/>
                </a:solidFill>
              </a:rPr>
              <a:t>наглядно увидеть процесс формирования предметного знания у детей и обеспечить целенаправленную и своевременную коррекцию;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0000"/>
                </a:solidFill>
              </a:rPr>
              <a:t>сделать отметку содержательной и для ученика, и для его родителей;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>
                <a:solidFill>
                  <a:srgbClr val="000000"/>
                </a:solidFill>
              </a:rPr>
              <a:t>сделать оценку работы оптимистичной.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2851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05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99811"/>
            <a:ext cx="6190939" cy="6957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405" y="-1"/>
            <a:ext cx="585559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932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344"/>
            <a:ext cx="12192000" cy="69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524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00" y="0"/>
            <a:ext cx="12195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28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660066"/>
                </a:solidFill>
              </a:rPr>
              <a:t>Формирующее оценивание -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это осуществляемое в процессе обучения оценивание, в ходе которого анализируются знания, умения, ценностные установки и оценки, а также поведение учащегося;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это процесс поиска и интерпретации данных, которые ученики и их учителя используют для того, чтобы решить, как далеко ученики уже продвинулись в своей учёбе, куда им необходимо продвинуться и как сделать это наилучшим образом </a:t>
            </a:r>
          </a:p>
        </p:txBody>
      </p:sp>
    </p:spTree>
    <p:extLst>
      <p:ext uri="{BB962C8B-B14F-4D97-AF65-F5344CB8AC3E}">
        <p14:creationId xmlns:p14="http://schemas.microsoft.com/office/powerpoint/2010/main" xmlns="" val="38243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508"/>
            <a:ext cx="12192000" cy="6832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0897" y="4250028"/>
            <a:ext cx="3267075" cy="2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520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849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"Благодарю…"</a:t>
            </a:r>
            <a:r>
              <a:rPr lang="ru-RU" u="sng" dirty="0">
                <a:solidFill>
                  <a:srgbClr val="FF0000"/>
                </a:solidFill>
              </a:rPr>
              <a:t/>
            </a:r>
            <a:br>
              <a:rPr lang="ru-RU" u="sng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Выбрать только одного из ребят, кому хочется сказать спасибо за сотрудничество и пояснить, в чем именно это сотрудничество проявилось.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57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35850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99"/>
            <a:ext cx="12192000" cy="68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440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06992" y="543340"/>
            <a:ext cx="9144000" cy="10866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Одноминутное эссе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7256" y="2207655"/>
            <a:ext cx="11468397" cy="1655762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Это приём, который используется учителем с целью предоставления учащимся обратной связи о том, что они узнали по новой теме</a:t>
            </a:r>
          </a:p>
          <a:p>
            <a:pPr algn="just"/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2060"/>
                </a:solidFill>
              </a:rPr>
              <a:t>Что самое главное ты узнал сегодня?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2060"/>
                </a:solidFill>
              </a:rPr>
              <a:t>Какие вопросы остались для тебя непонятными?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457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Карточка для самооценки</a:t>
            </a:r>
            <a:endParaRPr lang="ru-RU" sz="3600" dirty="0">
              <a:solidFill>
                <a:srgbClr val="FF0066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9395242"/>
              </p:ext>
            </p:extLst>
          </p:nvPr>
        </p:nvGraphicFramePr>
        <p:xfrm>
          <a:off x="1775520" y="1772816"/>
          <a:ext cx="8928992" cy="3754514"/>
        </p:xfrm>
        <a:graphic>
          <a:graphicData uri="http://schemas.openxmlformats.org/drawingml/2006/table">
            <a:tbl>
              <a:tblPr firstRow="1" firstCol="1" bandRow="1"/>
              <a:tblGrid>
                <a:gridCol w="5568619"/>
                <a:gridCol w="1728192"/>
                <a:gridCol w="1632181"/>
              </a:tblGrid>
              <a:tr h="1259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Утверждение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начале  урока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конце урока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 знаю формулу    </a:t>
                      </a: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a+b=b+a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 умею  применять формулу  </a:t>
                      </a: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a+b=b+a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меня есть затруднения при сложении 3 и более чисел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 знаю  свойства сложения  -  помощники 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0938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ChangeAspect="1"/>
          </p:cNvPicPr>
          <p:nvPr/>
        </p:nvPicPr>
        <p:blipFill rotWithShape="1">
          <a:blip r:embed="rId2" cstate="print"/>
          <a:srcRect l="3759"/>
          <a:stretch/>
        </p:blipFill>
        <p:spPr bwMode="auto">
          <a:xfrm>
            <a:off x="380143" y="208067"/>
            <a:ext cx="11250201" cy="65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7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017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ФО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mtClean="0"/>
              <a:t>помогает учащимся фиксировать свой результат и сравнивать с предыдущим;</a:t>
            </a:r>
          </a:p>
          <a:p>
            <a:pPr eaLnBrk="1" hangingPunct="1">
              <a:buFontTx/>
              <a:buChar char="-"/>
            </a:pPr>
            <a:r>
              <a:rPr lang="ru-RU" smtClean="0"/>
              <a:t>учащиеся могут анализировать собственные действия, отношения, мысли и т.д., на основе своих выводов </a:t>
            </a:r>
            <a:r>
              <a:rPr lang="ru-RU" b="1" smtClean="0">
                <a:solidFill>
                  <a:srgbClr val="A50021"/>
                </a:solidFill>
              </a:rPr>
              <a:t>управлять своей образовательной деятельностью</a:t>
            </a:r>
            <a:r>
              <a:rPr lang="ru-RU" smtClean="0"/>
              <a:t>.</a:t>
            </a:r>
          </a:p>
          <a:p>
            <a:pPr eaLnBrk="1" hangingPunct="1">
              <a:buFontTx/>
              <a:buChar char="-"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066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66"/>
                </a:solidFill>
              </a:rPr>
              <a:t>ФО  позволяет: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ru-RU" dirty="0"/>
              <a:t>о</a:t>
            </a:r>
            <a:r>
              <a:rPr lang="ru-RU" dirty="0" smtClean="0"/>
              <a:t>ценивать опыт и потребности ученика;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dirty="0"/>
              <a:t>п</a:t>
            </a:r>
            <a:r>
              <a:rPr lang="ru-RU" dirty="0" smtClean="0"/>
              <a:t>оощрять самовыдвижение и сотрудничество;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dirty="0"/>
              <a:t>о</a:t>
            </a:r>
            <a:r>
              <a:rPr lang="ru-RU" dirty="0" smtClean="0"/>
              <a:t>существлять мониторинг прогресса учащихся.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3424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271" y="1964368"/>
            <a:ext cx="7720327" cy="11610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06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66"/>
                </a:solidFill>
              </a:rPr>
              <a:t>Преимущества ФО: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smtClean="0"/>
              <a:t>обеспечение непрерывного контроля качества образовательных результатов;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smtClean="0"/>
              <a:t>прогнозирование результатов учебной деятельности и их коррекция;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smtClean="0"/>
              <a:t>выявление пробелов и восполнение их с наибольшей эффективностью;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ru-RU" smtClean="0"/>
              <a:t>изменение межличностных отношений в классном коллективе. </a:t>
            </a:r>
          </a:p>
        </p:txBody>
      </p:sp>
    </p:spTree>
    <p:extLst>
      <p:ext uri="{BB962C8B-B14F-4D97-AF65-F5344CB8AC3E}">
        <p14:creationId xmlns:p14="http://schemas.microsoft.com/office/powerpoint/2010/main" xmlns="" val="40081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109728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Техники ФО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3" t="26590" r="17209" b="42235"/>
          <a:stretch>
            <a:fillRect/>
          </a:stretch>
        </p:blipFill>
        <p:spPr bwMode="auto">
          <a:xfrm>
            <a:off x="0" y="1268413"/>
            <a:ext cx="12192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6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243"/>
            <a:ext cx="10972800" cy="8366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Техники  ФО: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5" t="13155" r="19133" b="52054"/>
          <a:stretch>
            <a:fillRect/>
          </a:stretch>
        </p:blipFill>
        <p:spPr bwMode="auto">
          <a:xfrm>
            <a:off x="624420" y="765176"/>
            <a:ext cx="11233149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82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0"/>
            <a:ext cx="109728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Техники  ФО: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7" y="1196983"/>
            <a:ext cx="80645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Жестовая символика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Метод «5 пальцев»: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- М (мизинец) – мыслительный процесс. Какие знания, опыт получил?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- Б (безымянный) – близость цели. Что я сегодня делал и чего достиг?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- С (средний) – состояние духа. Каким было сегодня мое преобладающее настроение, состояние духа?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- У (указательный) – услуга, помощь, Чем я сегодня помог, чем порадовал, чему поспособствовал?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- Б (большой) – бодрость, физическая форма. Каким было мое физическое состояние сегодня? Что я сделал для своего здоровья? </a:t>
            </a:r>
            <a:r>
              <a:rPr lang="ru-RU" sz="2000" b="1" smtClean="0"/>
              <a:t> </a:t>
            </a:r>
          </a:p>
        </p:txBody>
      </p:sp>
      <p:pic>
        <p:nvPicPr>
          <p:cNvPr id="20484" name="Picture 5" descr="8TGRe47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577" y="1125753"/>
            <a:ext cx="398356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886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Техники  ФО: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Цветовая оценка</a:t>
            </a:r>
            <a:r>
              <a:rPr lang="ru-RU" b="1" smtClean="0"/>
              <a:t> </a:t>
            </a:r>
          </a:p>
          <a:p>
            <a:pPr eaLnBrk="1" hangingPunct="1">
              <a:buFontTx/>
              <a:buNone/>
            </a:pPr>
            <a:r>
              <a:rPr lang="ru-RU" b="1" smtClean="0"/>
              <a:t>«Светофор»</a:t>
            </a:r>
          </a:p>
          <a:p>
            <a:pPr eaLnBrk="1" hangingPunct="1">
              <a:buFontTx/>
              <a:buNone/>
            </a:pPr>
            <a:r>
              <a:rPr lang="ru-RU" sz="2400" smtClean="0"/>
              <a:t>Я не понял(а) тему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В целом все понятно,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но остались некоторые неясности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Мне все понятно</a:t>
            </a:r>
          </a:p>
        </p:txBody>
      </p:sp>
      <p:pic>
        <p:nvPicPr>
          <p:cNvPr id="21508" name="Picture 5" descr="2531170_111630729000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205038"/>
            <a:ext cx="26162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4559301" y="2852738"/>
            <a:ext cx="4032251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V="1">
            <a:off x="6864351" y="3860808"/>
            <a:ext cx="17272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 flipV="1">
            <a:off x="4751920" y="5013325"/>
            <a:ext cx="364913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59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Техники  ФО: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Знаковая символика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Шкала успеха</a:t>
            </a:r>
            <a:r>
              <a:rPr lang="ru-RU" sz="28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∆ - я мог (- ла) работать и лучше;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- Сегодня я понял (- а), чего мне не хватает для успешной работы;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≈ - Я сегодня плохо работал (- а);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○ – Я очень старался (ась), но у меня не все получилось;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- Сегодня я работал (- а) в полную силу. У меня все получилось.</a:t>
            </a:r>
          </a:p>
        </p:txBody>
      </p:sp>
    </p:spTree>
    <p:extLst>
      <p:ext uri="{BB962C8B-B14F-4D97-AF65-F5344CB8AC3E}">
        <p14:creationId xmlns:p14="http://schemas.microsoft.com/office/powerpoint/2010/main" xmlns="" val="2513947983"/>
      </p:ext>
    </p:extLst>
  </p:cSld>
  <p:clrMapOvr>
    <a:masterClrMapping/>
  </p:clrMapOvr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D300A45-241B-484A-8AB7-E4E106A9140C}" vid="{035C38CC-2C83-46D0-869F-FABCD5E447CA}"/>
    </a:ext>
  </a:extLst>
</a:theme>
</file>

<file path=ppt/theme/theme10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655</Words>
  <Application>Microsoft Office PowerPoint</Application>
  <PresentationFormat>Произвольный</PresentationFormat>
  <Paragraphs>99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Тема1</vt:lpstr>
      <vt:lpstr>Оформление по умолчанию</vt:lpstr>
      <vt:lpstr>6_Оформление по умолчанию</vt:lpstr>
      <vt:lpstr>8_Оформление по умолчанию</vt:lpstr>
      <vt:lpstr>9_Оформление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Аспект</vt:lpstr>
      <vt:lpstr>2_Аспект</vt:lpstr>
      <vt:lpstr>Использование приёмов формирующего оценивания в начальной школе</vt:lpstr>
      <vt:lpstr>Формирующее оценивание -</vt:lpstr>
      <vt:lpstr>ФО  позволяет:</vt:lpstr>
      <vt:lpstr>Преимущества ФО:</vt:lpstr>
      <vt:lpstr>Техники ФО</vt:lpstr>
      <vt:lpstr>Техники  ФО:</vt:lpstr>
      <vt:lpstr>Техники  ФО:</vt:lpstr>
      <vt:lpstr>Техники  ФО:</vt:lpstr>
      <vt:lpstr>Техники  ФО:</vt:lpstr>
      <vt:lpstr>Техники  ФО:</vt:lpstr>
      <vt:lpstr>Техники  ФО:</vt:lpstr>
      <vt:lpstr>Техники  ФО:</vt:lpstr>
      <vt:lpstr>Слайд 13</vt:lpstr>
      <vt:lpstr>Техники  ФО:</vt:lpstr>
      <vt:lpstr>Листы  индивидуальных достижений (чтение, русский язык, математика)</vt:lpstr>
      <vt:lpstr>Слайд 16</vt:lpstr>
      <vt:lpstr>Слайд 17</vt:lpstr>
      <vt:lpstr>Слайд 18</vt:lpstr>
      <vt:lpstr>Слайд 19</vt:lpstr>
      <vt:lpstr>Слайд 20</vt:lpstr>
      <vt:lpstr>Слайд 21</vt:lpstr>
      <vt:lpstr>"Благодарю…"  Выбрать только одного из ребят, кому хочется сказать спасибо за сотрудничество и пояснить, в чем именно это сотрудничество проявилось. </vt:lpstr>
      <vt:lpstr>Слайд 23</vt:lpstr>
      <vt:lpstr>Слайд 24</vt:lpstr>
      <vt:lpstr>Одноминутное эссе</vt:lpstr>
      <vt:lpstr>Карточка для самооценки</vt:lpstr>
      <vt:lpstr>Слайд 27</vt:lpstr>
      <vt:lpstr>Слайд 28</vt:lpstr>
      <vt:lpstr>ФО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2017-04-15T14:48:00Z</dcterms:created>
  <dcterms:modified xsi:type="dcterms:W3CDTF">2022-10-24T07:22:28Z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