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26"/>
  </p:notesMasterIdLst>
  <p:sldIdLst>
    <p:sldId id="256" r:id="rId2"/>
    <p:sldId id="262" r:id="rId3"/>
    <p:sldId id="286" r:id="rId4"/>
    <p:sldId id="287" r:id="rId5"/>
    <p:sldId id="307" r:id="rId6"/>
    <p:sldId id="266" r:id="rId7"/>
    <p:sldId id="308" r:id="rId8"/>
    <p:sldId id="289" r:id="rId9"/>
    <p:sldId id="269" r:id="rId10"/>
    <p:sldId id="277" r:id="rId11"/>
    <p:sldId id="279" r:id="rId12"/>
    <p:sldId id="280" r:id="rId13"/>
    <p:sldId id="290" r:id="rId14"/>
    <p:sldId id="309" r:id="rId15"/>
    <p:sldId id="311" r:id="rId16"/>
    <p:sldId id="315" r:id="rId17"/>
    <p:sldId id="312" r:id="rId18"/>
    <p:sldId id="313" r:id="rId19"/>
    <p:sldId id="314" r:id="rId20"/>
    <p:sldId id="305" r:id="rId21"/>
    <p:sldId id="282" r:id="rId22"/>
    <p:sldId id="292" r:id="rId23"/>
    <p:sldId id="291" r:id="rId24"/>
    <p:sldId id="275" r:id="rId25"/>
  </p:sldIdLst>
  <p:sldSz cx="9144000" cy="6858000" type="screen4x3"/>
  <p:notesSz cx="6858000" cy="9144000"/>
  <p:defaultTextStyle>
    <a:defPPr>
      <a:defRPr lang="ru-RU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35F0D"/>
    <a:srgbClr val="C7D636"/>
    <a:srgbClr val="A31529"/>
    <a:srgbClr val="005696"/>
    <a:srgbClr val="246E2D"/>
    <a:srgbClr val="890980"/>
    <a:srgbClr val="F11B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-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875" autoAdjust="0"/>
    <p:restoredTop sz="94660"/>
  </p:normalViewPr>
  <p:slideViewPr>
    <p:cSldViewPr>
      <p:cViewPr varScale="1">
        <p:scale>
          <a:sx n="72" d="100"/>
          <a:sy n="72" d="100"/>
        </p:scale>
        <p:origin x="1494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9B13AEA9-78E6-4A3C-AD59-39EA9AFF7944}" type="datetimeFigureOut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ru-RU" noProof="0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noProof="0"/>
              <a:t>Образец текста</a:t>
            </a:r>
          </a:p>
          <a:p>
            <a:pPr lvl="1"/>
            <a:r>
              <a:rPr lang="ru-RU" noProof="0"/>
              <a:t>Второй уровень</a:t>
            </a:r>
          </a:p>
          <a:p>
            <a:pPr lvl="2"/>
            <a:r>
              <a:rPr lang="ru-RU" noProof="0"/>
              <a:t>Третий уровень</a:t>
            </a:r>
          </a:p>
          <a:p>
            <a:pPr lvl="3"/>
            <a:r>
              <a:rPr lang="ru-RU" noProof="0"/>
              <a:t>Четвертый уровень</a:t>
            </a:r>
          </a:p>
          <a:p>
            <a:pPr lvl="4"/>
            <a:r>
              <a:rPr lang="ru-RU" noProof="0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latin typeface="+mn-lt"/>
              </a:defRPr>
            </a:lvl1pPr>
          </a:lstStyle>
          <a:p>
            <a:pPr>
              <a:defRPr/>
            </a:pPr>
            <a:fld id="{D38CCB85-74D4-4121-9883-1B523C71004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153578228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CCB85-74D4-4121-9883-1B523C710042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CCB85-74D4-4121-9883-1B523C710042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D38CCB85-74D4-4121-9883-1B523C710042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1D2DCC8-7CC0-4504-BFBE-17A0CF92A69B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2AAE098-65F2-4625-A1FB-965082EC56F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3161955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30289FA-DD6A-4486-8645-C1A38D63EF6F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965CC0-06C5-4FAE-8484-B2E440E7525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0507572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9BC911D-FD7E-45E5-8407-C4675CFEAD39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1FF39-00E5-4C83-90FD-95CF82468E84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65839316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E8295FD-FBE0-4438-A83D-E8640A481C13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49A465F-47E4-4A90-8F8F-A883AEE314B5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307485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D2B5DC-4FA1-4A48-A58E-A7F2459F5384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945B997-C116-4373-97E9-3E520213E3AA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2980020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A046C2-21FE-4930-BBF0-98C9A9EFBD58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3DEB73-B1AD-4FDF-97D6-FAAACA6DD83D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971667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CFEF0C-16F9-43B6-9A34-48D920256076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8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9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038DF6-34B9-4D75-8649-748510665BB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1016619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B6139FE-AD51-4229-B8E1-9B2A3D7749F6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4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5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924012-D3E4-4278-AA12-7E01C87BD11F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9721874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9CB8EAC-957B-4ED8-BE2C-1440162D4102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3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4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3209C7C-734B-4DCA-B6BB-0AC9FBC9918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26997353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11C482B-BF85-48A7-9B33-0FEFFEAC51E6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AD43E88-5404-46EC-9D89-10379F817772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0167600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ru-RU" noProof="0"/>
              <a:t>Вставка рисунка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38C72EF-F69C-4E93-B7DB-E13AEC6D0CD5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6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7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B437ECE-22C8-4695-B367-D7701096FD9C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863343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Заголовок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заголовка</a:t>
            </a:r>
          </a:p>
        </p:txBody>
      </p:sp>
      <p:sp>
        <p:nvSpPr>
          <p:cNvPr id="1027" name="Текст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6632B88-3537-4232-9889-B0BB3EC7E91F}" type="datetime1">
              <a:rPr lang="ru-RU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666B08A5-7DBE-44E0-AF06-D68B42599838}" type="slidenum">
              <a:rPr lang="ru-RU"/>
              <a:pPr>
                <a:defRPr/>
              </a:pPr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e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10.jpeg"/><Relationship Id="rId4" Type="http://schemas.openxmlformats.org/officeDocument/2006/relationships/image" Target="../media/image9.jpe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0" y="785794"/>
            <a:ext cx="4857752" cy="3571900"/>
          </a:xfrm>
          <a:prstGeom prst="rect">
            <a:avLst/>
          </a:prstGeom>
          <a:solidFill>
            <a:schemeClr val="accent6">
              <a:lumMod val="75000"/>
            </a:schemeClr>
          </a:solidFill>
          <a:ln>
            <a:noFill/>
          </a:ln>
          <a:effectLst>
            <a:outerShdw blurRad="50800" dist="38100" dir="16200000" rotWithShape="0">
              <a:prstClr val="black">
                <a:alpha val="40000"/>
              </a:prst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fontAlgn="auto">
              <a:spcBef>
                <a:spcPts val="0"/>
              </a:spcBef>
              <a:spcAft>
                <a:spcPts val="0"/>
              </a:spcAft>
              <a:defRPr/>
            </a:pPr>
            <a:r>
              <a:rPr lang="ru-RU" sz="3600" dirty="0">
                <a:solidFill>
                  <a:schemeClr val="tx2"/>
                </a:solidFill>
                <a:latin typeface="Times New Roman" pitchFamily="18" charset="0"/>
                <a:cs typeface="Times New Roman" pitchFamily="18" charset="0"/>
              </a:rPr>
              <a:t>Использование приемов формирующего оценивания на уроках естественно-математического цикла</a:t>
            </a:r>
          </a:p>
        </p:txBody>
      </p:sp>
      <p:pic>
        <p:nvPicPr>
          <p:cNvPr id="1030" name="Picture 6" descr="H:\Documents and Settings\Aida\Рабочий стол\канцелярия учёба ученик\sb_main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429256" y="357164"/>
            <a:ext cx="3143272" cy="3214712"/>
          </a:xfrm>
          <a:prstGeom prst="rect">
            <a:avLst/>
          </a:prstGeom>
          <a:ln>
            <a:noFill/>
          </a:ln>
          <a:effectLst>
            <a:reflection blurRad="6350" stA="50000" endA="300" endPos="55500" dist="50800" dir="5400000" sy="-100000" algn="bl" rotWithShape="0"/>
            <a:softEdge rad="112500"/>
          </a:effectLst>
        </p:spPr>
      </p:pic>
      <p:sp>
        <p:nvSpPr>
          <p:cNvPr id="3" name="Заголовок 2">
            <a:extLst>
              <a:ext uri="{FF2B5EF4-FFF2-40B4-BE49-F238E27FC236}">
                <a16:creationId xmlns:a16="http://schemas.microsoft.com/office/drawing/2014/main" id="{27DA0DF0-FB35-4E78-A3A7-716C69290F59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29502" cy="1143000"/>
          </a:xfrm>
        </p:spPr>
        <p:txBody>
          <a:bodyPr/>
          <a:lstStyle/>
          <a:p>
            <a:r>
              <a:rPr lang="ru-RU" sz="3600" dirty="0"/>
              <a:t>Приемы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ru-RU" sz="2000" dirty="0"/>
              <a:t>  3. Анализ работ вместе с детьми. Дети сами определяют в работах, что получилось, над чем еще надо работать, что в работах необходимо исправить , как улучшить работу, какие рациональные способы решения можно применить. Работа с документ камерой, проверка усвоения теории с помощью тетрадей на печатной основе. Учащиеся работаю в парах, идет самопроверка или взаимопроверка. В результате развиваются навыки </a:t>
            </a:r>
            <a:r>
              <a:rPr lang="ru-RU" sz="2000" dirty="0" err="1"/>
              <a:t>самооценивания</a:t>
            </a:r>
            <a:r>
              <a:rPr lang="ru-RU" sz="2000" dirty="0"/>
              <a:t>.</a:t>
            </a:r>
          </a:p>
          <a:p>
            <a:pPr>
              <a:buNone/>
            </a:pPr>
            <a:r>
              <a:rPr lang="ru-RU" sz="2000" dirty="0"/>
              <a:t>4. Работа с </a:t>
            </a:r>
            <a:r>
              <a:rPr lang="ru-RU" sz="2000" dirty="0" err="1"/>
              <a:t>опросниками</a:t>
            </a:r>
            <a:r>
              <a:rPr lang="ru-RU" sz="2000" dirty="0"/>
              <a:t> самодиагностики. Ученики сами определяют, какие задания они могут выполнить уверенно, а какие нет, выясняют в каких вопросах, при решении каких задач чувствуют себя неуверенно, над чем еще необходимо работать.</a:t>
            </a:r>
          </a:p>
          <a:p>
            <a:pPr>
              <a:buNone/>
            </a:pPr>
            <a:r>
              <a:rPr lang="ru-RU" sz="2000" dirty="0"/>
              <a:t>5. Краткий пятиминутный обзор-резюме результатов прошлого урока. Что усвоено, что не усвоено, какие вопросы остались не выясненные до конца, что предстоит сделать на сегодняшнем уроке и на чем акцентировать внимание учащихся </a:t>
            </a:r>
          </a:p>
          <a:p>
            <a:pPr>
              <a:buNone/>
            </a:pPr>
            <a:br>
              <a:rPr lang="ru-RU" sz="2800" dirty="0"/>
            </a:br>
            <a:endParaRPr lang="ru-RU" sz="2800" dirty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997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29502" cy="1143000"/>
          </a:xfrm>
        </p:spPr>
        <p:txBody>
          <a:bodyPr/>
          <a:lstStyle/>
          <a:p>
            <a:r>
              <a:rPr lang="ru-RU" sz="3600" dirty="0"/>
              <a:t>Принципы обратной связи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158" y="1500174"/>
            <a:ext cx="8229600" cy="4857784"/>
          </a:xfrm>
        </p:spPr>
        <p:txBody>
          <a:bodyPr/>
          <a:lstStyle/>
          <a:p>
            <a:pPr>
              <a:buNone/>
            </a:pPr>
            <a:r>
              <a:rPr lang="ru-RU" sz="2600" dirty="0"/>
              <a:t> 1. Показать, что в работе получилось хорошо. Выделить в работе наиболее удачные места.</a:t>
            </a:r>
          </a:p>
          <a:p>
            <a:pPr>
              <a:buNone/>
            </a:pPr>
            <a:r>
              <a:rPr lang="ru-RU" sz="2600" dirty="0"/>
              <a:t>2. Указать, что нуждается в улучшении, исправлении. Отмечаем галочкой , что в работе надо исправить.</a:t>
            </a:r>
          </a:p>
          <a:p>
            <a:pPr>
              <a:buNone/>
            </a:pPr>
            <a:r>
              <a:rPr lang="ru-RU" sz="2600" dirty="0"/>
              <a:t>3. Рекомендации о необходимых исправлениях. Напоминаем правило, приводим пример, показываем на примере.</a:t>
            </a:r>
          </a:p>
          <a:p>
            <a:pPr>
              <a:buNone/>
            </a:pPr>
            <a:r>
              <a:rPr lang="ru-RU" sz="2600" dirty="0"/>
              <a:t>4. Даем возможность исправления работы. Отводим на уроке 10 минут для просмотра рекомендаций и исправления ошибок. Помощь сильных учащихся слабым – работа консультантов</a:t>
            </a:r>
            <a:r>
              <a:rPr lang="ru-RU" sz="2400" dirty="0"/>
              <a:t>.</a:t>
            </a:r>
          </a:p>
          <a:p>
            <a:pPr>
              <a:buNone/>
            </a:pPr>
            <a:br>
              <a:rPr lang="ru-RU" sz="2800" dirty="0"/>
            </a:br>
            <a:endParaRPr lang="ru-RU" sz="2800" dirty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99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29502" cy="1143000"/>
          </a:xfrm>
        </p:spPr>
        <p:txBody>
          <a:bodyPr/>
          <a:lstStyle/>
          <a:p>
            <a:r>
              <a:rPr lang="ru-RU" sz="3600" dirty="0"/>
              <a:t>Техники формирующего оценивания на уроке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/>
          <a:lstStyle/>
          <a:p>
            <a:pPr>
              <a:buNone/>
            </a:pPr>
            <a:r>
              <a:rPr lang="ru-RU" sz="2600" dirty="0"/>
              <a:t> </a:t>
            </a:r>
            <a:r>
              <a:rPr lang="ru-RU" sz="2400" dirty="0"/>
              <a:t>1. Мини обзор.</a:t>
            </a:r>
          </a:p>
          <a:p>
            <a:pPr>
              <a:buNone/>
            </a:pPr>
            <a:r>
              <a:rPr lang="ru-RU" sz="2400" dirty="0"/>
              <a:t>В конце урока учащиеся на листочках отвечают на вопрос, что на уроке было самым важным ? Какой момент был наименее понятным?  </a:t>
            </a:r>
          </a:p>
          <a:p>
            <a:pPr>
              <a:buNone/>
            </a:pPr>
            <a:r>
              <a:rPr lang="ru-RU" sz="2400" dirty="0"/>
              <a:t>2. Направленная расшифровка</a:t>
            </a:r>
          </a:p>
          <a:p>
            <a:pPr>
              <a:buNone/>
            </a:pPr>
            <a:r>
              <a:rPr lang="ru-RU" sz="2400" dirty="0"/>
              <a:t>Дают расшифровку своими слова тех понятий , которые были пройдены на уроке (перенос понятий).</a:t>
            </a:r>
          </a:p>
          <a:p>
            <a:pPr>
              <a:buNone/>
            </a:pPr>
            <a:r>
              <a:rPr lang="ru-RU" sz="2400" dirty="0"/>
              <a:t>3. Резюме в одном предложении</a:t>
            </a:r>
          </a:p>
          <a:p>
            <a:pPr>
              <a:buNone/>
            </a:pPr>
            <a:r>
              <a:rPr lang="ru-RU" sz="2400" dirty="0"/>
              <a:t>В одном предложении дают характеристику основных понятий разобранных на уроке.</a:t>
            </a:r>
          </a:p>
          <a:p>
            <a:pPr>
              <a:buNone/>
            </a:pPr>
            <a:r>
              <a:rPr lang="ru-RU" sz="2400" dirty="0"/>
              <a:t>4. Карты приложений.</a:t>
            </a:r>
          </a:p>
          <a:p>
            <a:pPr>
              <a:buNone/>
            </a:pPr>
            <a:r>
              <a:rPr lang="ru-RU" sz="2400" dirty="0"/>
              <a:t>Приводят примеры из жизни на применение материала – перенос знаний.</a:t>
            </a:r>
          </a:p>
          <a:p>
            <a:pPr>
              <a:buNone/>
            </a:pPr>
            <a:br>
              <a:rPr lang="ru-RU" sz="2800" dirty="0"/>
            </a:br>
            <a:endParaRPr lang="ru-RU" sz="2800" dirty="0"/>
          </a:p>
          <a:p>
            <a:pPr>
              <a:buNone/>
            </a:pPr>
            <a:endParaRPr lang="ru-RU" sz="2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99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-142900"/>
            <a:ext cx="8229600" cy="1560538"/>
          </a:xfrm>
        </p:spPr>
        <p:txBody>
          <a:bodyPr/>
          <a:lstStyle/>
          <a:p>
            <a:r>
              <a:rPr lang="ru-RU" dirty="0"/>
              <a:t>Методики организации самооценки  учащихся</a:t>
            </a:r>
          </a:p>
        </p:txBody>
      </p:sp>
      <p:pic>
        <p:nvPicPr>
          <p:cNvPr id="6" name="Содержимое 5" descr="хужаева.jpg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072330" y="1428736"/>
            <a:ext cx="1857388" cy="1643074"/>
          </a:xfrm>
        </p:spPr>
      </p:pic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13</a:t>
            </a:fld>
            <a:endParaRPr lang="ru-RU" dirty="0"/>
          </a:p>
        </p:txBody>
      </p:sp>
      <p:pic>
        <p:nvPicPr>
          <p:cNvPr id="1026" name="Picture 2" descr="https://b3.csdnevnik.ru/file/bfd623d595f7417cb37671d5c8b4260e.ss.jpg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5072066" y="1428736"/>
            <a:ext cx="2000264" cy="1643074"/>
          </a:xfrm>
          <a:prstGeom prst="rect">
            <a:avLst/>
          </a:prstGeom>
          <a:noFill/>
        </p:spPr>
      </p:pic>
      <p:pic>
        <p:nvPicPr>
          <p:cNvPr id="1027" name="Picture 3" descr="F:\физминутка.jpg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7072330" y="3071810"/>
            <a:ext cx="1857388" cy="1643074"/>
          </a:xfrm>
          <a:prstGeom prst="rect">
            <a:avLst/>
          </a:prstGeom>
          <a:noFill/>
        </p:spPr>
      </p:pic>
      <p:pic>
        <p:nvPicPr>
          <p:cNvPr id="1029" name="Picture 5" descr="https://b1.csdnevnik.ru/file/16160598786e4dad87d95c8c4bdb5f46.ss.jpg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 rot="10800000" flipV="1">
            <a:off x="5072066" y="3071810"/>
            <a:ext cx="2000264" cy="1643074"/>
          </a:xfrm>
          <a:prstGeom prst="rect">
            <a:avLst/>
          </a:prstGeom>
          <a:noFill/>
        </p:spPr>
      </p:pic>
      <p:sp>
        <p:nvSpPr>
          <p:cNvPr id="10" name="Прямоугольник 9"/>
          <p:cNvSpPr/>
          <p:nvPr/>
        </p:nvSpPr>
        <p:spPr>
          <a:xfrm>
            <a:off x="0" y="1357298"/>
            <a:ext cx="8786842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800" dirty="0"/>
              <a:t>1. Карта самооценки.</a:t>
            </a:r>
          </a:p>
          <a:p>
            <a:pPr>
              <a:buNone/>
            </a:pPr>
            <a:r>
              <a:rPr lang="ru-RU" sz="2800" dirty="0"/>
              <a:t>2. Листы самооценки работы</a:t>
            </a:r>
          </a:p>
          <a:p>
            <a:pPr>
              <a:buNone/>
            </a:pPr>
            <a:r>
              <a:rPr lang="ru-RU" sz="2800" dirty="0"/>
              <a:t> на уроке</a:t>
            </a:r>
          </a:p>
          <a:p>
            <a:pPr>
              <a:buNone/>
            </a:pPr>
            <a:r>
              <a:rPr lang="ru-RU" sz="2800" dirty="0"/>
              <a:t>3. Листы оценки групповой </a:t>
            </a:r>
          </a:p>
          <a:p>
            <a:pPr>
              <a:buNone/>
            </a:pPr>
            <a:r>
              <a:rPr lang="ru-RU" sz="2800" dirty="0"/>
              <a:t>деятельности </a:t>
            </a:r>
          </a:p>
          <a:p>
            <a:pPr>
              <a:buNone/>
            </a:pPr>
            <a:r>
              <a:rPr lang="ru-RU" sz="2800" dirty="0"/>
              <a:t>4. Лист индивидуальных</a:t>
            </a:r>
          </a:p>
          <a:p>
            <a:pPr>
              <a:buNone/>
            </a:pPr>
            <a:r>
              <a:rPr lang="ru-RU" sz="2800" dirty="0"/>
              <a:t> достижений</a:t>
            </a:r>
          </a:p>
          <a:p>
            <a:pPr>
              <a:buNone/>
            </a:pPr>
            <a:r>
              <a:rPr lang="ru-RU" sz="2800" dirty="0"/>
              <a:t>5. Составление тестов</a:t>
            </a:r>
          </a:p>
          <a:p>
            <a:pPr>
              <a:buNone/>
            </a:pPr>
            <a:r>
              <a:rPr lang="ru-RU" sz="2800" dirty="0"/>
              <a:t>6. Карты понятий</a:t>
            </a:r>
          </a:p>
          <a:p>
            <a:pPr>
              <a:buNone/>
            </a:pPr>
            <a:r>
              <a:rPr lang="ru-RU" sz="2800" dirty="0"/>
              <a:t>7. Листы самодиагностики.</a:t>
            </a:r>
          </a:p>
          <a:p>
            <a:pPr>
              <a:buNone/>
            </a:pPr>
            <a:r>
              <a:rPr lang="ru-RU" sz="2800" dirty="0"/>
              <a:t>8. Недельные отчеты</a:t>
            </a:r>
          </a:p>
          <a:p>
            <a:pPr>
              <a:buNone/>
            </a:pPr>
            <a:r>
              <a:rPr lang="ru-RU" sz="2800" dirty="0"/>
              <a:t>9. Дневник самонаблюдений.     10. Карта знаний</a:t>
            </a: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Индивидуальный оценочный лист на уроках технологии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457200" y="2928935"/>
          <a:ext cx="8229600" cy="3071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0287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028700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706574">
                <a:tc>
                  <a:txBody>
                    <a:bodyPr/>
                    <a:lstStyle/>
                    <a:p>
                      <a:r>
                        <a:rPr lang="ru-RU" dirty="0"/>
                        <a:t>Фамилия, 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Настроение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анализировать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Домашнее 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 err="1"/>
                        <a:t>Коммуникативность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Работа на уроке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Практическое задание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82629">
                <a:tc>
                  <a:txBody>
                    <a:bodyPr/>
                    <a:lstStyle/>
                    <a:p>
                      <a:r>
                        <a:rPr lang="ru-RU" dirty="0"/>
                        <a:t>баллы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0    1    2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</a:t>
                      </a:r>
                      <a:r>
                        <a:rPr lang="ru-RU" baseline="0" dirty="0"/>
                        <a:t> 1     2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0    1     2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  <a:r>
                        <a:rPr lang="ru-RU" baseline="0" dirty="0"/>
                        <a:t>     1    2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0    1     2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0    1     2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82629"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14</a:t>
            </a:fld>
            <a:endParaRPr lang="ru-RU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2654296"/>
          </a:xfrm>
        </p:spPr>
        <p:txBody>
          <a:bodyPr/>
          <a:lstStyle/>
          <a:p>
            <a:r>
              <a:rPr lang="ru-RU" dirty="0"/>
              <a:t>Оценочный лист (на группу)</a:t>
            </a:r>
            <a:br>
              <a:rPr lang="ru-RU" dirty="0"/>
            </a:br>
            <a:br>
              <a:rPr lang="ru-RU" dirty="0"/>
            </a:br>
            <a:r>
              <a:rPr lang="ru-RU" sz="2000" dirty="0"/>
              <a:t>Максимальное количество баллов – 10</a:t>
            </a:r>
            <a:br>
              <a:rPr lang="ru-RU" sz="2000" dirty="0"/>
            </a:br>
            <a:r>
              <a:rPr lang="ru-RU" sz="2000" dirty="0"/>
              <a:t>Оценка «5» - 10-9 баллов</a:t>
            </a:r>
            <a:br>
              <a:rPr lang="ru-RU" sz="2000" dirty="0"/>
            </a:br>
            <a:r>
              <a:rPr lang="ru-RU" sz="2000" dirty="0"/>
              <a:t>Оценка «4» - 8-7 баллов</a:t>
            </a:r>
            <a:br>
              <a:rPr lang="ru-RU" sz="2000" dirty="0"/>
            </a:br>
            <a:r>
              <a:rPr lang="ru-RU" sz="2000" dirty="0"/>
              <a:t>Оценка «3» - 6-5 баллов</a:t>
            </a:r>
            <a:br>
              <a:rPr lang="ru-RU" sz="2000" dirty="0"/>
            </a:br>
            <a:r>
              <a:rPr lang="ru-RU" sz="2000" dirty="0"/>
              <a:t>Менее 5 баллов – не Ваш день</a:t>
            </a:r>
            <a:br>
              <a:rPr lang="ru-RU" sz="2000" dirty="0"/>
            </a:br>
            <a:endParaRPr lang="ru-RU" sz="2000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0" y="2928935"/>
          <a:ext cx="8929720" cy="35719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11621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1116215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</a:tblGrid>
              <a:tr h="1690258">
                <a:tc>
                  <a:txBody>
                    <a:bodyPr/>
                    <a:lstStyle/>
                    <a:p>
                      <a:r>
                        <a:rPr lang="ru-RU" dirty="0"/>
                        <a:t>Фамилия, 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Настроение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анализировать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ставить задачи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работать в группе (взаимопомощь)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Участие в мини-проекте</a:t>
                      </a:r>
                    </a:p>
                    <a:p>
                      <a:r>
                        <a:rPr lang="ru-RU" dirty="0"/>
                        <a:t>(актив</a:t>
                      </a:r>
                    </a:p>
                    <a:p>
                      <a:r>
                        <a:rPr lang="ru-RU" dirty="0" err="1"/>
                        <a:t>ность</a:t>
                      </a:r>
                      <a:r>
                        <a:rPr lang="ru-RU" dirty="0"/>
                        <a:t>)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Оценка результатов труда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Итого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27214">
                <a:tc>
                  <a:txBody>
                    <a:bodyPr/>
                    <a:lstStyle/>
                    <a:p>
                      <a:r>
                        <a:rPr lang="ru-RU" dirty="0"/>
                        <a:t>баллы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</a:t>
                      </a:r>
                      <a:r>
                        <a:rPr lang="ru-RU" baseline="0" dirty="0"/>
                        <a:t>   1     2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0    1    2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0   1     2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0   1     2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  0    1    2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0     1    2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272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27214"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15</a:t>
            </a:fld>
            <a:endParaRPr lang="ru-RU"/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285860"/>
          </a:xfrm>
        </p:spPr>
        <p:txBody>
          <a:bodyPr/>
          <a:lstStyle/>
          <a:p>
            <a:r>
              <a:rPr lang="ru-RU" dirty="0"/>
              <a:t>Лист самооценки группы</a:t>
            </a:r>
            <a:br>
              <a:rPr lang="ru-RU" dirty="0"/>
            </a:br>
            <a:r>
              <a:rPr lang="ru-RU" dirty="0"/>
              <a:t>на уроках информатики</a:t>
            </a:r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142848" y="1600200"/>
          <a:ext cx="8858304" cy="4186959"/>
        </p:xfrm>
        <a:graphic>
          <a:graphicData uri="http://schemas.openxmlformats.org/drawingml/2006/table">
            <a:tbl>
              <a:tblPr firstRow="1" bandRow="1">
                <a:tableStyleId>{00A15C55-8517-42AA-B614-E9B94910E393}</a:tableStyleId>
              </a:tblPr>
              <a:tblGrid>
                <a:gridCol w="98425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98425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725093">
                <a:tc>
                  <a:txBody>
                    <a:bodyPr/>
                    <a:lstStyle/>
                    <a:p>
                      <a:r>
                        <a:rPr lang="ru-RU" dirty="0"/>
                        <a:t>Фамилия, имя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Вклад в работу</a:t>
                      </a:r>
                      <a:r>
                        <a:rPr lang="ru-RU" baseline="0" dirty="0"/>
                        <a:t> в группе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выслушивать </a:t>
                      </a:r>
                      <a:r>
                        <a:rPr lang="ru-RU" baseline="0" dirty="0"/>
                        <a:t> другую точку 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 выслушивать аргументы и доводы  других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Умение</a:t>
                      </a:r>
                      <a:r>
                        <a:rPr lang="ru-RU" baseline="0" dirty="0"/>
                        <a:t> аргументировать свою точку зрения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Понимание</a:t>
                      </a:r>
                      <a:r>
                        <a:rPr lang="ru-RU" baseline="0" dirty="0"/>
                        <a:t> собеседника и умение общаться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Работа группы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Результат выполнения практической работы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Среднее арифметическое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725093">
                <a:tc>
                  <a:txBody>
                    <a:bodyPr/>
                    <a:lstStyle/>
                    <a:p>
                      <a:r>
                        <a:rPr lang="ru-RU" dirty="0"/>
                        <a:t>ФИ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725093">
                <a:tc>
                  <a:txBody>
                    <a:bodyPr/>
                    <a:lstStyle/>
                    <a:p>
                      <a:r>
                        <a:rPr lang="ru-RU" dirty="0"/>
                        <a:t>ФИ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725093">
                <a:tc>
                  <a:txBody>
                    <a:bodyPr/>
                    <a:lstStyle/>
                    <a:p>
                      <a:r>
                        <a:rPr lang="ru-RU" dirty="0"/>
                        <a:t>ФИ ученика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16</a:t>
            </a:fld>
            <a:endParaRPr lang="ru-RU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274638"/>
            <a:ext cx="8686800" cy="939784"/>
          </a:xfrm>
        </p:spPr>
        <p:txBody>
          <a:bodyPr/>
          <a:lstStyle/>
          <a:p>
            <a:r>
              <a:rPr lang="ru-RU" dirty="0" err="1"/>
              <a:t>Взаимооценивание</a:t>
            </a:r>
            <a:r>
              <a:rPr lang="ru-RU" dirty="0"/>
              <a:t> на уроках физики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357298"/>
            <a:ext cx="9144000" cy="4768865"/>
          </a:xfrm>
        </p:spPr>
        <p:txBody>
          <a:bodyPr/>
          <a:lstStyle/>
          <a:p>
            <a:r>
              <a:rPr lang="ru-RU" sz="2000" dirty="0" err="1"/>
              <a:t>Взаимооценивание</a:t>
            </a:r>
            <a:r>
              <a:rPr lang="ru-RU" sz="2000" dirty="0"/>
              <a:t> осуществляется на групповом этапе работы школьников или при работе в парах. Основное условие –</a:t>
            </a:r>
            <a:r>
              <a:rPr lang="en-US" sz="2000" dirty="0"/>
              <a:t> </a:t>
            </a:r>
            <a:r>
              <a:rPr lang="ru-RU" sz="2000" dirty="0"/>
              <a:t>объективность оценки партнера. Требование к </a:t>
            </a:r>
            <a:r>
              <a:rPr lang="ru-RU" sz="2000" dirty="0" err="1"/>
              <a:t>взаимооценке</a:t>
            </a:r>
            <a:r>
              <a:rPr lang="ru-RU" sz="2000" dirty="0"/>
              <a:t>: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не помогал мне в освоении нового материала –</a:t>
            </a:r>
            <a:r>
              <a:rPr lang="en-US" sz="2000" dirty="0"/>
              <a:t> 0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частично мне помогал в поиске и обработке информации –</a:t>
            </a:r>
            <a:r>
              <a:rPr lang="en-US" sz="2000" dirty="0"/>
              <a:t> 2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частично мог пояснить мне новый материал, помогал в оформлении задач, делал небольшие комментарии при решении задачи - 4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помогал мне в освоении нового материала (делал комментарии, помогал решать задачи и т.д.) –</a:t>
            </a:r>
            <a:r>
              <a:rPr lang="en-US" sz="2000" dirty="0"/>
              <a:t> 6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хорошо объяснял изучаемый материал, приводил примеры, аргументировано отвечал на наши вопросы –</a:t>
            </a:r>
            <a:r>
              <a:rPr lang="en-US" sz="2000" dirty="0"/>
              <a:t> 8</a:t>
            </a:r>
          </a:p>
          <a:p>
            <a:r>
              <a:rPr lang="en-US" sz="2000" dirty="0"/>
              <a:t>- </a:t>
            </a:r>
            <a:r>
              <a:rPr lang="ru-RU" sz="2000" dirty="0"/>
              <a:t>мой партнер по группе активно участвовал в объяснение нового материала, использовал при объяснении интересный занимательный материал, учил нас составлять тесты и задачи, активно участвовал в обсуждении полученных результатов –</a:t>
            </a:r>
            <a:r>
              <a:rPr lang="en-US" sz="2000" dirty="0"/>
              <a:t> 10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17</a:t>
            </a:fld>
            <a:endParaRPr lang="ru-RU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Рефлексивная карта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en-US" sz="2800" dirty="0"/>
              <a:t>  </a:t>
            </a:r>
            <a:r>
              <a:rPr lang="ru-RU" sz="2800" dirty="0"/>
              <a:t>По окончанию работы над проектом предлагается рефлексивная карта: </a:t>
            </a:r>
          </a:p>
          <a:p>
            <a:r>
              <a:rPr lang="ru-RU" sz="2800" dirty="0"/>
              <a:t>Своей работой на уроке я доволен ( не доволен), потому что…</a:t>
            </a:r>
          </a:p>
          <a:p>
            <a:r>
              <a:rPr lang="ru-RU" sz="2800" dirty="0"/>
              <a:t>В группе выбрал роль…</a:t>
            </a:r>
          </a:p>
          <a:p>
            <a:r>
              <a:rPr lang="ru-RU" sz="2800" dirty="0"/>
              <a:t>Полученные на уроке знания и умения пригодятся…</a:t>
            </a:r>
          </a:p>
          <a:p>
            <a:r>
              <a:rPr lang="en-US" sz="2800" dirty="0"/>
              <a:t> </a:t>
            </a:r>
            <a:r>
              <a:rPr lang="ru-RU" sz="2800" dirty="0"/>
              <a:t>При выполнении проекта приобрел (а) новые знания, умения…</a:t>
            </a:r>
          </a:p>
          <a:p>
            <a:r>
              <a:rPr lang="en-US" sz="2800" dirty="0"/>
              <a:t> </a:t>
            </a:r>
            <a:r>
              <a:rPr lang="ru-RU" sz="2800" dirty="0"/>
              <a:t>При выполнении проекта были затруднения…</a:t>
            </a:r>
          </a:p>
          <a:p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18</a:t>
            </a:fld>
            <a:endParaRPr lang="ru-RU"/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 самооценки</a:t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6" name="Содержимое 5"/>
          <p:cNvGraphicFramePr>
            <a:graphicFrameLocks noGrp="1"/>
          </p:cNvGraphicFramePr>
          <p:nvPr>
            <p:ph idx="1"/>
          </p:nvPr>
        </p:nvGraphicFramePr>
        <p:xfrm>
          <a:off x="-1" y="1071546"/>
          <a:ext cx="9144001" cy="665083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385762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157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976621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31069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770998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156495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</a:tblGrid>
              <a:tr h="1246764">
                <a:tc>
                  <a:txBody>
                    <a:bodyPr/>
                    <a:lstStyle/>
                    <a:p>
                      <a:r>
                        <a:rPr lang="ru-RU" dirty="0"/>
                        <a:t>Умение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№ заданий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Не умею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Решаю с трудом, допускаю ошибки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Умею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ru-RU" dirty="0"/>
                        <a:t>Возникшие трудности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71334">
                <a:tc>
                  <a:txBody>
                    <a:bodyPr/>
                    <a:lstStyle/>
                    <a:p>
                      <a:r>
                        <a:rPr lang="ru-RU" dirty="0"/>
                        <a:t>Выполнять арифметические действия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71334">
                <a:tc>
                  <a:txBody>
                    <a:bodyPr/>
                    <a:lstStyle/>
                    <a:p>
                      <a:r>
                        <a:rPr lang="ru-RU" dirty="0"/>
                        <a:t>Сравнивать натуральные числа, обыкновенные </a:t>
                      </a:r>
                      <a:r>
                        <a:rPr lang="ru-RU" baseline="0" dirty="0"/>
                        <a:t> и десятичные д</a:t>
                      </a:r>
                      <a:r>
                        <a:rPr lang="ru-RU" dirty="0"/>
                        <a:t>роби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71334">
                <a:tc>
                  <a:txBody>
                    <a:bodyPr/>
                    <a:lstStyle/>
                    <a:p>
                      <a:r>
                        <a:rPr lang="ru-RU" dirty="0"/>
                        <a:t>Сложение и вычитание обыкновенных</a:t>
                      </a:r>
                      <a:r>
                        <a:rPr lang="ru-RU" baseline="0" dirty="0"/>
                        <a:t>  </a:t>
                      </a:r>
                      <a:r>
                        <a:rPr lang="ru-RU" dirty="0"/>
                        <a:t>дробей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71334">
                <a:tc>
                  <a:txBody>
                    <a:bodyPr/>
                    <a:lstStyle/>
                    <a:p>
                      <a:r>
                        <a:rPr lang="ru-RU" dirty="0"/>
                        <a:t>Сложение и вычитание</a:t>
                      </a:r>
                      <a:r>
                        <a:rPr lang="ru-RU" baseline="0" dirty="0"/>
                        <a:t> смешанных чисел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71334">
                <a:tc>
                  <a:txBody>
                    <a:bodyPr/>
                    <a:lstStyle/>
                    <a:p>
                      <a:r>
                        <a:rPr lang="ru-RU" dirty="0"/>
                        <a:t>Решать текстовые задачи арифметическим</a:t>
                      </a:r>
                      <a:r>
                        <a:rPr lang="ru-RU" baseline="0" dirty="0"/>
                        <a:t>  способом</a:t>
                      </a:r>
                      <a:endParaRPr lang="ru-RU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383620">
                <a:tc>
                  <a:txBody>
                    <a:bodyPr/>
                    <a:lstStyle/>
                    <a:p>
                      <a:r>
                        <a:rPr lang="ru-RU" dirty="0"/>
                        <a:t>Выполнять арифметические действия с десятичными дробями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383620">
                <a:tc>
                  <a:txBody>
                    <a:bodyPr/>
                    <a:lstStyle/>
                    <a:p>
                      <a:r>
                        <a:rPr lang="ru-RU" dirty="0"/>
                        <a:t>Решать простейшие уравнения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383620">
                <a:tc>
                  <a:txBody>
                    <a:bodyPr/>
                    <a:lstStyle/>
                    <a:p>
                      <a:r>
                        <a:rPr lang="ru-RU" dirty="0"/>
                        <a:t>Решать задачи на проценты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  <a:tr h="383620">
                <a:tc>
                  <a:txBody>
                    <a:bodyPr/>
                    <a:lstStyle/>
                    <a:p>
                      <a:r>
                        <a:rPr lang="ru-RU" dirty="0"/>
                        <a:t>Решать задачи с помощью уравнения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ru-RU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9"/>
                  </a:ext>
                </a:extLst>
              </a:tr>
            </a:tbl>
          </a:graphicData>
        </a:graphic>
      </p:graphicFrame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19</a:t>
            </a:fld>
            <a:endParaRPr lang="ru-RU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3200" dirty="0"/>
              <a:t>Требования к результатам освоения основной образовательной программы ООО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0" y="1287500"/>
            <a:ext cx="9144000" cy="5309852"/>
          </a:xfrm>
        </p:spPr>
        <p:txBody>
          <a:bodyPr/>
          <a:lstStyle/>
          <a:p>
            <a:pPr>
              <a:buNone/>
            </a:pPr>
            <a:r>
              <a:rPr lang="ru-RU" sz="1400" dirty="0"/>
              <a:t>                                                                                                                                                                                                                                                          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 Уметь самостоятельно определять цели своего обучения, ставить новые задачи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Самостоятельно планировать пути достижения целей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Выбирать наиболее  эффективные способы решения учебных и познавательных задач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оценить правильность выполнения учебной задачи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Оценивать собственные возможности решения учебной задачи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Владеть основами самоконтроля, самооценки, принятия решения и осуществления осознанного выбора в учебной и познавательной деятельности</a:t>
            </a: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определять понятия, создавать обобщения, делать выводы и </a:t>
            </a:r>
            <a:r>
              <a:rPr lang="ru-RU" sz="2000" dirty="0" err="1">
                <a:latin typeface="Times New Roman" pitchFamily="18" charset="0"/>
                <a:cs typeface="Times New Roman" pitchFamily="18" charset="0"/>
              </a:rPr>
              <a:t>тд</a:t>
            </a:r>
            <a:endParaRPr lang="ru-RU" sz="20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ru-RU" sz="2000" dirty="0">
                <a:latin typeface="Times New Roman" pitchFamily="18" charset="0"/>
                <a:cs typeface="Times New Roman" pitchFamily="18" charset="0"/>
              </a:rPr>
              <a:t>Уметь организовывать учебное сотрудничество, совместную деятельность с учителем, сверстниками, работать индивидуально и в группе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ru-RU" dirty="0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0688539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Лист самооценки знаний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85860"/>
            <a:ext cx="9144000" cy="4840303"/>
          </a:xfrm>
        </p:spPr>
        <p:txBody>
          <a:bodyPr/>
          <a:lstStyle/>
          <a:p>
            <a:r>
              <a:rPr lang="ru-RU" sz="1800" dirty="0"/>
              <a:t>1. Воспроизведение: Я могу назвать определение процента.   -   1 б</a:t>
            </a:r>
          </a:p>
          <a:p>
            <a:r>
              <a:rPr lang="ru-RU" sz="1800" dirty="0"/>
              <a:t>2 . Понимание :   Я понимаю смысл термина «проценты»;           -   2 б</a:t>
            </a:r>
          </a:p>
          <a:p>
            <a:pPr>
              <a:buNone/>
            </a:pPr>
            <a:r>
              <a:rPr lang="ru-RU" sz="1800" dirty="0"/>
              <a:t>     Могу пояснить, как обратить десятичную дробь в проценты;</a:t>
            </a:r>
          </a:p>
          <a:p>
            <a:pPr>
              <a:buNone/>
            </a:pPr>
            <a:r>
              <a:rPr lang="ru-RU" sz="1800" dirty="0"/>
              <a:t>      Как перевести проценты в десятичную дробь.</a:t>
            </a:r>
          </a:p>
          <a:p>
            <a:r>
              <a:rPr lang="ru-RU" sz="1800" dirty="0"/>
              <a:t>3.  Применение: Я могу определить задачи на проценты 3-х типов:          3б</a:t>
            </a:r>
          </a:p>
          <a:p>
            <a:pPr>
              <a:buNone/>
            </a:pPr>
            <a:r>
              <a:rPr lang="ru-RU" sz="1800" dirty="0"/>
              <a:t>              * находить проценты от какой-либо величины;</a:t>
            </a:r>
          </a:p>
          <a:p>
            <a:pPr>
              <a:buNone/>
            </a:pPr>
            <a:r>
              <a:rPr lang="ru-RU" sz="1800" dirty="0"/>
              <a:t>              *находить число, если известно несколько его процентов;</a:t>
            </a:r>
          </a:p>
          <a:p>
            <a:pPr>
              <a:buNone/>
            </a:pPr>
            <a:r>
              <a:rPr lang="ru-RU" sz="1800" dirty="0"/>
              <a:t>              *находить, сколько процентов одно число составляет от другого.</a:t>
            </a:r>
          </a:p>
          <a:p>
            <a:r>
              <a:rPr lang="ru-RU" sz="1800" dirty="0"/>
              <a:t>4.   Анализ:     Я умею решать задачи всех 3-х типов.   - 3 б.</a:t>
            </a:r>
          </a:p>
          <a:p>
            <a:r>
              <a:rPr lang="ru-RU" sz="1800" dirty="0"/>
              <a:t>5. Синтез:  Я могу предложить подходящую схему для представления текста задачи- 3 б</a:t>
            </a:r>
          </a:p>
          <a:p>
            <a:r>
              <a:rPr lang="ru-RU" sz="1800" dirty="0"/>
              <a:t>6  Оценка: Я могу самостоятельно составить задачи для каждого типа. </a:t>
            </a:r>
          </a:p>
          <a:p>
            <a:pPr>
              <a:buNone/>
            </a:pPr>
            <a:r>
              <a:rPr lang="ru-RU" sz="1800" dirty="0"/>
              <a:t>       Доказать значимость данной темы. - 3 б</a:t>
            </a:r>
          </a:p>
          <a:p>
            <a:r>
              <a:rPr lang="ru-RU" sz="1800" dirty="0"/>
              <a:t>Шкала для перевода баллов в школьную оценку:</a:t>
            </a:r>
          </a:p>
          <a:p>
            <a:pPr>
              <a:buNone/>
            </a:pPr>
            <a:r>
              <a:rPr lang="ru-RU" sz="1800" dirty="0"/>
              <a:t>       Если вы набрали сумму :        от 1 до 4 баллов – отметка «2»</a:t>
            </a:r>
          </a:p>
          <a:p>
            <a:pPr>
              <a:buNone/>
            </a:pPr>
            <a:r>
              <a:rPr lang="ru-RU" sz="1800" dirty="0"/>
              <a:t>         От 5 до 8 баллов – отметка «3»              От 9 до 12 баллов – отметка «4»</a:t>
            </a:r>
          </a:p>
          <a:p>
            <a:pPr>
              <a:buNone/>
            </a:pPr>
            <a:r>
              <a:rPr lang="ru-RU" sz="1800" dirty="0"/>
              <a:t>                                            От 13 до 15 баллов – отметка «5»</a:t>
            </a:r>
          </a:p>
          <a:p>
            <a:endParaRPr lang="ru-RU" sz="18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20</a:t>
            </a:fld>
            <a:endParaRPr lang="ru-RU" dirty="0"/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8858280" cy="928694"/>
          </a:xfrm>
        </p:spPr>
        <p:txBody>
          <a:bodyPr/>
          <a:lstStyle/>
          <a:p>
            <a:r>
              <a:rPr lang="ru-RU" sz="3600" dirty="0"/>
              <a:t>Этапы введения техники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214282" y="1285860"/>
            <a:ext cx="8643998" cy="5357850"/>
          </a:xfrm>
        </p:spPr>
        <p:txBody>
          <a:bodyPr/>
          <a:lstStyle/>
          <a:p>
            <a:pPr>
              <a:buNone/>
            </a:pPr>
            <a:r>
              <a:rPr lang="ru-RU" sz="2600" dirty="0"/>
              <a:t> </a:t>
            </a:r>
            <a:endParaRPr lang="ru-RU" sz="2800" dirty="0"/>
          </a:p>
          <a:p>
            <a:pPr marL="514350" indent="-514350">
              <a:buAutoNum type="arabicPeriod"/>
            </a:pPr>
            <a:r>
              <a:rPr lang="ru-RU" sz="2800" dirty="0"/>
              <a:t>Решить, что надо узнать в результате </a:t>
            </a:r>
            <a:r>
              <a:rPr lang="ru-RU" sz="2800" dirty="0" err="1"/>
              <a:t>внутриклассного</a:t>
            </a:r>
            <a:r>
              <a:rPr lang="ru-RU" sz="2800" dirty="0"/>
              <a:t> оценивания.</a:t>
            </a:r>
          </a:p>
          <a:p>
            <a:pPr marL="514350" indent="-514350">
              <a:buAutoNum type="arabicPeriod"/>
            </a:pPr>
            <a:r>
              <a:rPr lang="ru-RU" sz="2800" dirty="0"/>
              <a:t>Выбрать соответствующие техники оценивания, с учетом стиля работы учителя  и характеристики класса.</a:t>
            </a:r>
          </a:p>
          <a:p>
            <a:pPr marL="514350" indent="-514350">
              <a:buAutoNum type="arabicPeriod"/>
            </a:pPr>
            <a:r>
              <a:rPr lang="ru-RU" sz="2800" dirty="0"/>
              <a:t>Объяснить цель происходящего учащимся</a:t>
            </a:r>
          </a:p>
          <a:p>
            <a:pPr marL="514350" indent="-514350">
              <a:buAutoNum type="arabicPeriod"/>
            </a:pPr>
            <a:r>
              <a:rPr lang="ru-RU" sz="2800" dirty="0"/>
              <a:t>Оценить результаты и определить, что необходимо изменить в учебном процессе</a:t>
            </a:r>
          </a:p>
          <a:p>
            <a:pPr marL="514350" indent="-514350">
              <a:buAutoNum type="arabicPeriod"/>
            </a:pPr>
            <a:r>
              <a:rPr lang="ru-RU" sz="2800" dirty="0"/>
              <a:t>Дать информацию учащимся , что узнал учитель, как он собирается это использовать.</a:t>
            </a:r>
          </a:p>
          <a:p>
            <a:pPr marL="514350" indent="-514350">
              <a:buAutoNum type="arabicPeriod"/>
            </a:pPr>
            <a:endParaRPr lang="ru-RU" sz="2800" dirty="0"/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21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9972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УСЛОВИЯ РЕАЛИЗАЦИИ ФОРМИРУЮЩЕГО ОЦЕНИВАНИЯ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14282" y="1428736"/>
            <a:ext cx="8643998" cy="5000660"/>
          </a:xfrm>
        </p:spPr>
        <p:txBody>
          <a:bodyPr/>
          <a:lstStyle/>
          <a:p>
            <a:r>
              <a:rPr lang="ru-RU" sz="2000" dirty="0"/>
              <a:t> разработаны и описаны основные виды деятельности в зависимости от специфики предметной области; </a:t>
            </a:r>
          </a:p>
          <a:p>
            <a:r>
              <a:rPr lang="ru-RU" sz="2000" dirty="0"/>
              <a:t> разработаны критерии оценивания разных видов деятельности в процессе обучения; </a:t>
            </a:r>
          </a:p>
          <a:p>
            <a:r>
              <a:rPr lang="ru-RU" sz="2000" dirty="0"/>
              <a:t> критерии оценивания открыты, они доводятся до обучающихся и точно комментируются; </a:t>
            </a:r>
          </a:p>
          <a:p>
            <a:r>
              <a:rPr lang="ru-RU" sz="2000" dirty="0"/>
              <a:t>  определено сколько баллов «стоит» тот или иной вид деятельности; </a:t>
            </a:r>
          </a:p>
          <a:p>
            <a:r>
              <a:rPr lang="ru-RU" sz="2000" dirty="0"/>
              <a:t> разработаны техники и инструменты оценивания, т.е. формы, бланки для фиксации хода работы и достижений обучающихся; </a:t>
            </a:r>
          </a:p>
          <a:p>
            <a:r>
              <a:rPr lang="ru-RU" sz="2000" dirty="0"/>
              <a:t> оценивается в большей мере процесс, а не результат; </a:t>
            </a:r>
          </a:p>
          <a:p>
            <a:r>
              <a:rPr lang="ru-RU" sz="2000" dirty="0"/>
              <a:t> важную роль играет рефлексия (т.е. оценивание как обучающимся, так и педагогом своих достижений); </a:t>
            </a:r>
          </a:p>
          <a:p>
            <a:r>
              <a:rPr lang="ru-RU" sz="2000" dirty="0"/>
              <a:t> процедура оценивания обсуждается с обучающимися</a:t>
            </a:r>
          </a:p>
          <a:p>
            <a:endParaRPr lang="ru-RU" sz="2000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22</a:t>
            </a:fld>
            <a:endParaRPr lang="ru-RU"/>
          </a:p>
        </p:txBody>
      </p:sp>
    </p:spTree>
  </p:cSld>
  <p:clrMapOvr>
    <a:masterClrMapping/>
  </p:clrMapOvr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ДОСТОИНСТВА ФОРМИРУЮЩЕГО ОЦЕНИВАНИЯ </a:t>
            </a:r>
            <a:br>
              <a:rPr lang="ru-RU" dirty="0"/>
            </a:b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428736"/>
            <a:ext cx="8229600" cy="5072098"/>
          </a:xfrm>
        </p:spPr>
        <p:txBody>
          <a:bodyPr/>
          <a:lstStyle/>
          <a:p>
            <a:r>
              <a:rPr lang="ru-RU" sz="2400" dirty="0"/>
              <a:t>Обучающийся видит свой учебный прогресс, чувствует ответственность за свою учебную работу, стремится выполнять ее качественно, понимает и использует связи между учебной программой, учебными мероприятиями и оцениванием, формулирует свои учебные ожидания, а затем определяет оправдались ли они, может завершить освоение материала раньше и перейти к освоению углубленной программы, дополнительного материала. </a:t>
            </a:r>
          </a:p>
          <a:p>
            <a:r>
              <a:rPr lang="ru-RU" sz="2400" dirty="0"/>
              <a:t>Педагог становится помощником обучающегося, менеджером учебного процесса вместо носителя знаний, он обучает учащихся в точно заданном диапазоне учебных результатов.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23</a:t>
            </a:fld>
            <a:endParaRPr lang="ru-RU"/>
          </a:p>
        </p:txBody>
      </p:sp>
    </p:spTree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E9CB8EAC-957B-4ED8-BE2C-1440162D4102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3" name="Номер слайда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93209C7C-734B-4DCA-B6BB-0AC9FBC99182}" type="slidenum">
              <a:rPr lang="ru-RU" smtClean="0"/>
              <a:pPr>
                <a:defRPr/>
              </a:pPr>
              <a:t>24</a:t>
            </a:fld>
            <a:endParaRPr lang="ru-RU"/>
          </a:p>
        </p:txBody>
      </p:sp>
      <p:pic>
        <p:nvPicPr>
          <p:cNvPr id="1026" name="Picture 2" descr="http://mypresentation.ru/documents/9c0db3d7463214dd4e81a1a0ff8c4a72/img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75797"/>
            <a:ext cx="9143999" cy="666936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3077412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Новая система оценивания</a:t>
            </a: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3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285720" y="1500174"/>
            <a:ext cx="7929618" cy="489364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AutoNum type="arabicPeriod"/>
            </a:pPr>
            <a:r>
              <a:rPr lang="ru-RU" sz="2400" dirty="0"/>
              <a:t>Оценивание – постоянный</a:t>
            </a:r>
          </a:p>
          <a:p>
            <a:pPr marL="457200" indent="-457200"/>
            <a:r>
              <a:rPr lang="ru-RU" sz="2400" dirty="0"/>
              <a:t> процесс. Оценивание </a:t>
            </a:r>
          </a:p>
          <a:p>
            <a:pPr marL="457200" indent="-457200"/>
            <a:r>
              <a:rPr lang="ru-RU" sz="2400" dirty="0"/>
              <a:t>осуществляется на каждом </a:t>
            </a:r>
          </a:p>
          <a:p>
            <a:pPr marL="457200" indent="-457200"/>
            <a:r>
              <a:rPr lang="ru-RU" sz="2400" dirty="0"/>
              <a:t>уроке</a:t>
            </a:r>
          </a:p>
          <a:p>
            <a:pPr marL="457200" indent="-457200"/>
            <a:r>
              <a:rPr lang="ru-RU" sz="2400" dirty="0"/>
              <a:t>2. Оценивание должно быть</a:t>
            </a:r>
          </a:p>
          <a:p>
            <a:pPr marL="457200" indent="-457200"/>
            <a:r>
              <a:rPr lang="ru-RU" sz="2400" dirty="0"/>
              <a:t> критериальным.</a:t>
            </a:r>
          </a:p>
          <a:p>
            <a:pPr marL="457200" indent="-457200"/>
            <a:r>
              <a:rPr lang="ru-RU" sz="2400" dirty="0"/>
              <a:t>3. Критерии оценивания и </a:t>
            </a:r>
          </a:p>
          <a:p>
            <a:pPr marL="457200" indent="-457200"/>
            <a:r>
              <a:rPr lang="ru-RU" sz="2400" dirty="0"/>
              <a:t>алгоритм выставления</a:t>
            </a:r>
          </a:p>
          <a:p>
            <a:pPr marL="457200" indent="-457200"/>
            <a:r>
              <a:rPr lang="ru-RU" sz="2400" dirty="0"/>
              <a:t> отметки должны быть заранее</a:t>
            </a:r>
          </a:p>
          <a:p>
            <a:pPr marL="457200" indent="-457200"/>
            <a:r>
              <a:rPr lang="ru-RU" sz="2400" dirty="0"/>
              <a:t>известны педагогам и учащимся. Они могут быть</a:t>
            </a:r>
          </a:p>
          <a:p>
            <a:pPr marL="457200" indent="-457200"/>
            <a:r>
              <a:rPr lang="ru-RU" sz="2400" dirty="0"/>
              <a:t>выработаны ими совместно.</a:t>
            </a:r>
          </a:p>
          <a:p>
            <a:pPr marL="457200" indent="-457200"/>
            <a:r>
              <a:rPr lang="ru-RU" sz="2400" dirty="0"/>
              <a:t>4. Учащиеся включаются в контрольно – оценочную деятельность, приобретают навыки самооценки</a:t>
            </a:r>
          </a:p>
        </p:txBody>
      </p:sp>
      <p:pic>
        <p:nvPicPr>
          <p:cNvPr id="1026" name="Picture 2">
            <a:extLst>
              <a:ext uri="{FF2B5EF4-FFF2-40B4-BE49-F238E27FC236}">
                <a16:creationId xmlns:a16="http://schemas.microsoft.com/office/drawing/2014/main" id="{6CE04B22-89FE-4BE7-B498-818E6189C542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11910" y="1256618"/>
            <a:ext cx="3362247" cy="349892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Формирующее оценивание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4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142844" y="1285860"/>
            <a:ext cx="8786874" cy="57554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buNone/>
            </a:pPr>
            <a:r>
              <a:rPr lang="ru-RU" sz="2400" b="1" dirty="0"/>
              <a:t>Формирующее оценивание  </a:t>
            </a:r>
          </a:p>
          <a:p>
            <a:pPr>
              <a:buNone/>
            </a:pPr>
            <a:r>
              <a:rPr lang="ru-RU" sz="2400" b="1" dirty="0"/>
              <a:t>происходит в ходе обучения</a:t>
            </a:r>
          </a:p>
          <a:p>
            <a:pPr>
              <a:buNone/>
            </a:pPr>
            <a:r>
              <a:rPr lang="ru-RU" sz="2400" b="1" dirty="0"/>
              <a:t> и является его частью.</a:t>
            </a:r>
          </a:p>
          <a:p>
            <a:pPr>
              <a:buNone/>
            </a:pPr>
            <a:r>
              <a:rPr lang="ru-RU" sz="2400" b="1" dirty="0"/>
              <a:t>Это диагностическое,</a:t>
            </a:r>
          </a:p>
          <a:p>
            <a:pPr>
              <a:buNone/>
            </a:pPr>
            <a:r>
              <a:rPr lang="ru-RU" sz="2400" b="1" dirty="0"/>
              <a:t>текущее оценивание, это </a:t>
            </a:r>
          </a:p>
          <a:p>
            <a:pPr>
              <a:buNone/>
            </a:pPr>
            <a:r>
              <a:rPr lang="ru-RU" sz="2400" b="1" dirty="0"/>
              <a:t>оценивание для обучения.</a:t>
            </a:r>
          </a:p>
          <a:p>
            <a:r>
              <a:rPr lang="ru-RU" sz="2400" b="1" dirty="0"/>
              <a:t>Во время формирующего</a:t>
            </a:r>
          </a:p>
          <a:p>
            <a:r>
              <a:rPr lang="ru-RU" sz="2400" b="1" dirty="0"/>
              <a:t> оценивания обратная связь</a:t>
            </a:r>
          </a:p>
          <a:p>
            <a:r>
              <a:rPr lang="ru-RU" sz="2400" b="1" dirty="0"/>
              <a:t> между учителем и учеником осуществляется  систематически</a:t>
            </a:r>
          </a:p>
          <a:p>
            <a:r>
              <a:rPr lang="ru-RU" sz="2400" b="1" dirty="0"/>
              <a:t>Позволяет ученику и учителю  скорректировать свою работу, устранить возможные пробелы и недочёты до проведения итоговой работы.</a:t>
            </a:r>
          </a:p>
          <a:p>
            <a:pPr>
              <a:buNone/>
            </a:pPr>
            <a:endParaRPr lang="ru-RU" sz="2800" b="1" dirty="0"/>
          </a:p>
          <a:p>
            <a:pPr>
              <a:buNone/>
            </a:pPr>
            <a:endParaRPr lang="ru-RU" sz="2800" dirty="0"/>
          </a:p>
        </p:txBody>
      </p:sp>
      <p:pic>
        <p:nvPicPr>
          <p:cNvPr id="2050" name="Picture 2">
            <a:extLst>
              <a:ext uri="{FF2B5EF4-FFF2-40B4-BE49-F238E27FC236}">
                <a16:creationId xmlns:a16="http://schemas.microsoft.com/office/drawing/2014/main" id="{79E8D273-43D5-4608-8091-D7F1CE333B29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67300" y="1361316"/>
            <a:ext cx="3619500" cy="2667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Зачем оцениваем?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7504" y="1467030"/>
            <a:ext cx="8928992" cy="4525963"/>
          </a:xfrm>
        </p:spPr>
        <p:txBody>
          <a:bodyPr/>
          <a:lstStyle/>
          <a:p>
            <a:pPr>
              <a:buNone/>
            </a:pPr>
            <a:r>
              <a:rPr lang="ru-RU" sz="2800" b="1" dirty="0"/>
              <a:t>ФО используем для того, чтобы выяснить достигнуты ли поставленные учебные цели. В зависимости от изучаемой темы, учитель решает, что ученики должны знать и уметь по завершению ее изучения. Исходя из этого учитель определяет содержание тем, их последовательность, формы работы, методы, домашнее задание. Учитель решает какие методы оценивания будет использовать – тесты, практические работы, письменные задания и др. Затем предстоит измерить в какой степени достигнуты цели обучения. Важно правильно выбрать соответствующие формы оценивания </a:t>
            </a:r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ru-RU" dirty="0"/>
              <a:t>..</a:t>
            </a:r>
          </a:p>
        </p:txBody>
      </p:sp>
    </p:spTree>
    <p:extLst>
      <p:ext uri="{BB962C8B-B14F-4D97-AF65-F5344CB8AC3E}">
        <p14:creationId xmlns:p14="http://schemas.microsoft.com/office/powerpoint/2010/main" val="282819260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Принципы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7758"/>
          </a:xfrm>
        </p:spPr>
        <p:txBody>
          <a:bodyPr/>
          <a:lstStyle/>
          <a:p>
            <a:pPr>
              <a:buNone/>
            </a:pPr>
            <a:r>
              <a:rPr lang="ru-RU" sz="1800" b="1" dirty="0"/>
              <a:t>1.Центрировано на ученике. В центре внимания ученик. Главная цель - как улучшать и развивать учение.</a:t>
            </a:r>
          </a:p>
          <a:p>
            <a:pPr>
              <a:buNone/>
            </a:pPr>
            <a:r>
              <a:rPr lang="ru-RU" sz="1800" b="1" dirty="0"/>
              <a:t>2. Направляется учителем. Учитель решает, что оценивать, как оценивать, как использовать, полученную информацию.</a:t>
            </a:r>
          </a:p>
          <a:p>
            <a:pPr>
              <a:buNone/>
            </a:pPr>
            <a:r>
              <a:rPr lang="ru-RU" sz="1800" b="1" dirty="0"/>
              <a:t>3. Разносторонне результативно. Учащиеся в результате оценивания глубже погружаются в материал, лучше его усваивают.</a:t>
            </a:r>
          </a:p>
          <a:p>
            <a:pPr>
              <a:buNone/>
            </a:pPr>
            <a:r>
              <a:rPr lang="ru-RU" sz="1800" b="1" dirty="0"/>
              <a:t>4. Формирует учебный процесс. Цель формирующего оценивания – улучшать качество учения.</a:t>
            </a:r>
          </a:p>
          <a:p>
            <a:pPr>
              <a:buNone/>
            </a:pPr>
            <a:r>
              <a:rPr lang="ru-RU" sz="1800" b="1" dirty="0"/>
              <a:t>5. Определено контекстом. Формирующее оценивание осуществляется с учетом нужд учителя, ученика, в соответствии с изучаемым предметом. Формы и критерии оценивания зависят от конкретной ситуации.</a:t>
            </a:r>
          </a:p>
          <a:p>
            <a:pPr>
              <a:buAutoNum type="arabicPeriod" startAt="6"/>
            </a:pPr>
            <a:r>
              <a:rPr lang="ru-RU" sz="1800" b="1" dirty="0"/>
              <a:t>Непрерывно. С помощью конкретных методик учитель получает информацию о том, как совершенствовать процесс обучения.</a:t>
            </a:r>
          </a:p>
          <a:p>
            <a:pPr>
              <a:buAutoNum type="arabicPeriod" startAt="6"/>
            </a:pPr>
            <a:r>
              <a:rPr lang="ru-RU" sz="1800" b="1" dirty="0"/>
              <a:t>Основано на качественном преподавании. Используя информацию о степени усвоения учебного материала, учитель корректирует свою работу.</a:t>
            </a:r>
          </a:p>
          <a:p>
            <a:pPr>
              <a:buNone/>
            </a:pPr>
            <a:br>
              <a:rPr lang="ru-RU" dirty="0"/>
            </a:b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368747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Формирующее оценивание для обучающихся</a:t>
            </a:r>
            <a:endParaRPr lang="ru-RU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ru-RU" dirty="0"/>
              <a:t>Помогает учиться на ошибках</a:t>
            </a:r>
          </a:p>
          <a:p>
            <a:r>
              <a:rPr lang="ru-RU" dirty="0"/>
              <a:t>Понять, что важно</a:t>
            </a:r>
          </a:p>
          <a:p>
            <a:r>
              <a:rPr lang="ru-RU" dirty="0"/>
              <a:t>Понять , что получается</a:t>
            </a:r>
          </a:p>
          <a:p>
            <a:r>
              <a:rPr lang="ru-RU" dirty="0"/>
              <a:t>Обнаруживать, чего они не знают</a:t>
            </a:r>
          </a:p>
          <a:p>
            <a:r>
              <a:rPr lang="ru-RU" dirty="0"/>
              <a:t>Обнаруживать, чего они не умеют делать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7</a:t>
            </a:fld>
            <a:endParaRPr lang="ru-RU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/>
              <a:t>Уровни усвоения материала</a:t>
            </a: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8</a:t>
            </a:fld>
            <a:endParaRPr lang="ru-RU"/>
          </a:p>
        </p:txBody>
      </p:sp>
      <p:sp>
        <p:nvSpPr>
          <p:cNvPr id="7" name="Прямоугольник 6"/>
          <p:cNvSpPr/>
          <p:nvPr/>
        </p:nvSpPr>
        <p:spPr>
          <a:xfrm>
            <a:off x="357158" y="1428736"/>
            <a:ext cx="6500842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514350" indent="-514350">
              <a:buAutoNum type="arabicPeriod"/>
            </a:pPr>
            <a:r>
              <a:rPr lang="ru-RU" sz="3200" dirty="0"/>
              <a:t>Уровень знания.</a:t>
            </a:r>
          </a:p>
          <a:p>
            <a:pPr marL="514350" indent="-514350">
              <a:buNone/>
            </a:pPr>
            <a:r>
              <a:rPr lang="ru-RU" sz="3200" dirty="0"/>
              <a:t> Умение действовать по алгоритму.</a:t>
            </a:r>
          </a:p>
          <a:p>
            <a:pPr marL="514350" indent="-514350">
              <a:buNone/>
            </a:pPr>
            <a:r>
              <a:rPr lang="ru-RU" sz="3200" dirty="0"/>
              <a:t>2. Уровень понимания.</a:t>
            </a:r>
          </a:p>
          <a:p>
            <a:pPr marL="514350" indent="-514350">
              <a:buNone/>
            </a:pPr>
            <a:r>
              <a:rPr lang="ru-RU" sz="3200" dirty="0"/>
              <a:t> Умение анализировать ситуацию</a:t>
            </a:r>
          </a:p>
          <a:p>
            <a:pPr marL="514350" indent="-514350">
              <a:buNone/>
            </a:pPr>
            <a:r>
              <a:rPr lang="ru-RU" sz="3200" dirty="0"/>
              <a:t>3. Уровень применения. </a:t>
            </a:r>
          </a:p>
          <a:p>
            <a:pPr marL="514350" indent="-514350">
              <a:buNone/>
            </a:pPr>
            <a:r>
              <a:rPr lang="ru-RU" sz="3200" dirty="0"/>
              <a:t>Умение применять знания при решении прикладных практических задач.</a:t>
            </a:r>
          </a:p>
        </p:txBody>
      </p:sp>
      <p:pic>
        <p:nvPicPr>
          <p:cNvPr id="3074" name="Picture 2">
            <a:extLst>
              <a:ext uri="{FF2B5EF4-FFF2-40B4-BE49-F238E27FC236}">
                <a16:creationId xmlns:a16="http://schemas.microsoft.com/office/drawing/2014/main" id="{31AB2328-67ED-4FD4-8118-8E373934B198}"/>
              </a:ext>
            </a:extLst>
          </p:cNvPr>
          <p:cNvPicPr>
            <a:picLocks noGrp="1" noChangeAspect="1" noChangeArrowheads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48064" y="1555064"/>
            <a:ext cx="3820912" cy="318963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357166"/>
            <a:ext cx="7729502" cy="1143000"/>
          </a:xfrm>
        </p:spPr>
        <p:txBody>
          <a:bodyPr/>
          <a:lstStyle/>
          <a:p>
            <a:r>
              <a:rPr lang="ru-RU" sz="3600" dirty="0"/>
              <a:t>Приемы формирующего оценивания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000" dirty="0"/>
              <a:t>ФО помогает отслеживать как развивается учение в процессе урока, определить какие улучшения надо внести в ход урока и какие будут дальнейшие шаги.</a:t>
            </a:r>
          </a:p>
          <a:p>
            <a:pPr>
              <a:buNone/>
            </a:pPr>
            <a:r>
              <a:rPr lang="ru-RU" sz="2800" dirty="0"/>
              <a:t>1. Начало урока. Обсуждение с классом учебных целей, чему они научатся в результате обучения на уроке</a:t>
            </a:r>
          </a:p>
          <a:p>
            <a:pPr>
              <a:buNone/>
            </a:pPr>
            <a:r>
              <a:rPr lang="ru-RU" sz="2800" dirty="0"/>
              <a:t>2. В процессе урока – устная и письменная обратная связь с учащимися, соотношение ответов с учебными целями. Определяем степень успешности и проблемы над чем необходимо работать (вопросы, наблюдения, беседы с детьми и </a:t>
            </a:r>
            <a:r>
              <a:rPr lang="ru-RU" sz="2800" dirty="0" err="1"/>
              <a:t>тд</a:t>
            </a:r>
            <a:r>
              <a:rPr lang="ru-RU" sz="2800" dirty="0"/>
              <a:t>)</a:t>
            </a:r>
            <a:br>
              <a:rPr lang="ru-RU" sz="2800" dirty="0"/>
            </a:br>
            <a:endParaRPr lang="ru-RU" sz="2800" dirty="0"/>
          </a:p>
          <a:p>
            <a:pPr>
              <a:buNone/>
            </a:pPr>
            <a:r>
              <a:rPr lang="ru-RU" sz="2800" dirty="0"/>
              <a:t>. </a:t>
            </a:r>
          </a:p>
          <a:p>
            <a:pPr>
              <a:buNone/>
            </a:pPr>
            <a:endParaRPr lang="ru-RU" dirty="0"/>
          </a:p>
          <a:p>
            <a:pPr>
              <a:buNone/>
            </a:pPr>
            <a:endParaRPr lang="ru-RU" dirty="0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fld id="{8E8295FD-FBE0-4438-A83D-E8640A481C13}" type="datetime1">
              <a:rPr lang="ru-RU" smtClean="0"/>
              <a:pPr>
                <a:defRPr/>
              </a:pPr>
              <a:t>23.10.2022</a:t>
            </a:fld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549A465F-47E4-4A90-8F8F-A883AEE314B5}" type="slidenum">
              <a:rPr lang="ru-RU" smtClean="0"/>
              <a:pPr>
                <a:defRPr/>
              </a:pPr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53439972"/>
      </p:ext>
    </p:extLst>
  </p:cSld>
  <p:clrMapOvr>
    <a:masterClrMapping/>
  </p:clrMapOvr>
</p:sld>
</file>

<file path=ppt/theme/theme1.xml><?xml version="1.0" encoding="utf-8"?>
<a:theme xmlns:a="http://schemas.openxmlformats.org/drawingml/2006/main" name="хочу всё знать!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хочу всё знать!</Template>
  <TotalTime>915</TotalTime>
  <Words>2023</Words>
  <Application>Microsoft Office PowerPoint</Application>
  <PresentationFormat>Экран (4:3)</PresentationFormat>
  <Paragraphs>263</Paragraphs>
  <Slides>24</Slides>
  <Notes>3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24</vt:i4>
      </vt:variant>
    </vt:vector>
  </HeadingPairs>
  <TitlesOfParts>
    <vt:vector size="28" baseType="lpstr">
      <vt:lpstr>Arial</vt:lpstr>
      <vt:lpstr>Calibri</vt:lpstr>
      <vt:lpstr>Times New Roman</vt:lpstr>
      <vt:lpstr>хочу всё знать!</vt:lpstr>
      <vt:lpstr>Презентация PowerPoint</vt:lpstr>
      <vt:lpstr>Требования к результатам освоения основной образовательной программы ООО</vt:lpstr>
      <vt:lpstr>Новая система оценивания </vt:lpstr>
      <vt:lpstr>Формирующее оценивание</vt:lpstr>
      <vt:lpstr>Зачем оцениваем?</vt:lpstr>
      <vt:lpstr>Принципы формирующего оценивания</vt:lpstr>
      <vt:lpstr>Формирующее оценивание для обучающихся</vt:lpstr>
      <vt:lpstr>Уровни усвоения материала</vt:lpstr>
      <vt:lpstr>Приемы формирующего оценивания</vt:lpstr>
      <vt:lpstr>Приемы формирующего оценивания</vt:lpstr>
      <vt:lpstr>Принципы обратной связи</vt:lpstr>
      <vt:lpstr>Техники формирующего оценивания на уроке</vt:lpstr>
      <vt:lpstr>Методики организации самооценки  учащихся</vt:lpstr>
      <vt:lpstr>Индивидуальный оценочный лист на уроках технологии</vt:lpstr>
      <vt:lpstr>Оценочный лист (на группу)  Максимальное количество баллов – 10 Оценка «5» - 10-9 баллов Оценка «4» - 8-7 баллов Оценка «3» - 6-5 баллов Менее 5 баллов – не Ваш день </vt:lpstr>
      <vt:lpstr>Лист самооценки группы на уроках информатики</vt:lpstr>
      <vt:lpstr>Взаимооценивание на уроках физики</vt:lpstr>
      <vt:lpstr>Рефлексивная карта</vt:lpstr>
      <vt:lpstr>Лист самооценки </vt:lpstr>
      <vt:lpstr>Лист самооценки знаний</vt:lpstr>
      <vt:lpstr>Этапы введения техники формирующего оценивания</vt:lpstr>
      <vt:lpstr>УСЛОВИЯ РЕАЛИЗАЦИИ ФОРМИРУЮЩЕГО ОЦЕНИВАНИЯ</vt:lpstr>
      <vt:lpstr>ДОСТОИНСТВА ФОРМИРУЮЩЕГО ОЦЕНИВАНИЯ  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администратор</dc:creator>
  <dc:description>http://aida.ucoz.ru</dc:description>
  <cp:lastModifiedBy>Саша</cp:lastModifiedBy>
  <cp:revision>75</cp:revision>
  <dcterms:created xsi:type="dcterms:W3CDTF">2013-11-11T05:43:50Z</dcterms:created>
  <dcterms:modified xsi:type="dcterms:W3CDTF">2022-10-23T16:20:15Z</dcterms:modified>
</cp:coreProperties>
</file>